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
  </p:notesMasterIdLst>
  <p:handoutMasterIdLst>
    <p:handoutMasterId r:id="rId5"/>
  </p:handoutMasterIdLst>
  <p:sldIdLst>
    <p:sldId id="256" r:id="rId2"/>
    <p:sldId id="257"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2796" y="90"/>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pPr/>
              <a:t>29/03/2018</a:t>
            </a:fld>
            <a:endParaRPr lang="fr-FR"/>
          </a:p>
        </p:txBody>
      </p:sp>
      <p:sp>
        <p:nvSpPr>
          <p:cNvPr id="4" name="Espace réservé du pied de page 3">
            <a:extLst>
              <a:ext uri="{FF2B5EF4-FFF2-40B4-BE49-F238E27FC236}">
                <a16:creationId xmlns:a16="http://schemas.microsoft.com/office/drawing/2014/main" xmlns=""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pPr/>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pPr/>
              <a:t>29/03/2018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pPr/>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sson plan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xmlns=""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xmlns=""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xmlns=""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xmlns=""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a:t>Objectives : clic &amp; </a:t>
            </a:r>
            <a:r>
              <a:rPr lang="fr-FR" dirty="0" err="1"/>
              <a:t>write</a:t>
            </a:r>
            <a:endParaRPr lang="fr-FR" dirty="0"/>
          </a:p>
        </p:txBody>
      </p:sp>
      <p:sp>
        <p:nvSpPr>
          <p:cNvPr id="14" name="Rectangle 13">
            <a:extLst>
              <a:ext uri="{FF2B5EF4-FFF2-40B4-BE49-F238E27FC236}">
                <a16:creationId xmlns:a16="http://schemas.microsoft.com/office/drawing/2014/main" xmlns=""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xmlns=""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xmlns=""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xmlns="" id="{21BB1204-9251-47C6-AC69-85376C2E1CAA}"/>
              </a:ext>
            </a:extLst>
          </p:cNvPr>
          <p:cNvSpPr>
            <a:spLocks noGrp="1"/>
          </p:cNvSpPr>
          <p:nvPr>
            <p:ph type="body" sz="quarter" idx="16" hasCustomPrompt="1"/>
          </p:nvPr>
        </p:nvSpPr>
        <p:spPr>
          <a:xfrm>
            <a:off x="1619113" y="1249859"/>
            <a:ext cx="900000" cy="423154"/>
          </a:xfrm>
        </p:spPr>
        <p:txBody>
          <a:bodyPr>
            <a:normAutofit/>
          </a:bodyPr>
          <a:lstStyle>
            <a:lvl1pPr>
              <a:defRPr/>
            </a:lvl1pPr>
          </a:lstStyle>
          <a:p>
            <a:pPr lvl="0"/>
            <a:r>
              <a:rPr lang="fr-FR" dirty="0"/>
              <a:t>Duration </a:t>
            </a:r>
          </a:p>
        </p:txBody>
      </p:sp>
      <p:sp>
        <p:nvSpPr>
          <p:cNvPr id="20" name="Espace réservé du texte 6">
            <a:extLst>
              <a:ext uri="{FF2B5EF4-FFF2-40B4-BE49-F238E27FC236}">
                <a16:creationId xmlns:a16="http://schemas.microsoft.com/office/drawing/2014/main" xmlns=""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xmlns=""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xmlns=""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Objectives </a:t>
            </a:r>
          </a:p>
        </p:txBody>
      </p:sp>
      <p:sp>
        <p:nvSpPr>
          <p:cNvPr id="23" name="ZoneTexte 22">
            <a:extLst>
              <a:ext uri="{FF2B5EF4-FFF2-40B4-BE49-F238E27FC236}">
                <a16:creationId xmlns:a16="http://schemas.microsoft.com/office/drawing/2014/main" xmlns=""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Materials</a:t>
            </a:r>
          </a:p>
        </p:txBody>
      </p:sp>
      <p:sp>
        <p:nvSpPr>
          <p:cNvPr id="24" name="Rectangle 23">
            <a:extLst>
              <a:ext uri="{FF2B5EF4-FFF2-40B4-BE49-F238E27FC236}">
                <a16:creationId xmlns:a16="http://schemas.microsoft.com/office/drawing/2014/main" xmlns=""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xmlns=""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a:solidFill>
                  <a:srgbClr val="002060"/>
                </a:solidFill>
              </a:rPr>
              <a:t>Progress</a:t>
            </a:r>
            <a:r>
              <a:rPr lang="fr-FR" sz="1400" b="1" dirty="0">
                <a:solidFill>
                  <a:srgbClr val="002060"/>
                </a:solidFill>
              </a:rPr>
              <a:t>  </a:t>
            </a:r>
          </a:p>
        </p:txBody>
      </p:sp>
      <p:sp>
        <p:nvSpPr>
          <p:cNvPr id="11" name="ZoneTexte 10">
            <a:extLst>
              <a:ext uri="{FF2B5EF4-FFF2-40B4-BE49-F238E27FC236}">
                <a16:creationId xmlns:a16="http://schemas.microsoft.com/office/drawing/2014/main" xmlns=""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Class </a:t>
            </a:r>
            <a:r>
              <a:rPr lang="fr-FR" sz="1400" b="1" dirty="0" err="1">
                <a:solidFill>
                  <a:srgbClr val="002060"/>
                </a:solidFill>
              </a:rPr>
              <a:t>level</a:t>
            </a:r>
            <a:endParaRPr lang="fr-FR" sz="1400" b="1" dirty="0">
              <a:solidFill>
                <a:srgbClr val="002060"/>
              </a:solidFill>
            </a:endParaRPr>
          </a:p>
        </p:txBody>
      </p:sp>
      <p:sp>
        <p:nvSpPr>
          <p:cNvPr id="12" name="ZoneTexte 11">
            <a:extLst>
              <a:ext uri="{FF2B5EF4-FFF2-40B4-BE49-F238E27FC236}">
                <a16:creationId xmlns:a16="http://schemas.microsoft.com/office/drawing/2014/main" xmlns="" id="{A1922824-3056-4BB1-B1B7-9BB628C288F5}"/>
              </a:ext>
            </a:extLst>
          </p:cNvPr>
          <p:cNvSpPr txBox="1"/>
          <p:nvPr userDrawn="1"/>
        </p:nvSpPr>
        <p:spPr>
          <a:xfrm>
            <a:off x="1619113" y="968217"/>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Duration </a:t>
            </a:r>
          </a:p>
        </p:txBody>
      </p:sp>
      <p:sp>
        <p:nvSpPr>
          <p:cNvPr id="16" name="ZoneTexte 15">
            <a:extLst>
              <a:ext uri="{FF2B5EF4-FFF2-40B4-BE49-F238E27FC236}">
                <a16:creationId xmlns:a16="http://schemas.microsoft.com/office/drawing/2014/main" xmlns=""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 </a:t>
            </a:r>
            <a:r>
              <a:rPr lang="fr-FR" sz="1400" b="1" dirty="0" err="1">
                <a:solidFill>
                  <a:srgbClr val="002060"/>
                </a:solidFill>
              </a:rPr>
              <a:t>Performed</a:t>
            </a:r>
            <a:r>
              <a:rPr lang="fr-FR" sz="1400" b="1" dirty="0">
                <a:solidFill>
                  <a:srgbClr val="002060"/>
                </a:solidFill>
              </a:rPr>
              <a:t> by : </a:t>
            </a: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xmlns=""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662234"/>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xmlns=""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xmlns=""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0" name="Slide Number Placeholder 5"/>
          <p:cNvSpPr>
            <a:spLocks noGrp="1"/>
          </p:cNvSpPr>
          <p:nvPr>
            <p:ph type="sldNum" sz="quarter" idx="4"/>
          </p:nvPr>
        </p:nvSpPr>
        <p:spPr bwMode="gray">
          <a:xfrm>
            <a:off x="594740" y="254877"/>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sson plan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xmlns=""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xmlns=""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Slide Number Placeholder 5"/>
          <p:cNvSpPr>
            <a:spLocks noGrp="1"/>
          </p:cNvSpPr>
          <p:nvPr>
            <p:ph type="sldNum" sz="quarter" idx="4"/>
          </p:nvPr>
        </p:nvSpPr>
        <p:spPr bwMode="gray">
          <a:xfrm>
            <a:off x="601663" y="267708"/>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rgbClr val="002060"/>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Slide Number Placeholder 5"/>
          <p:cNvSpPr>
            <a:spLocks noGrp="1"/>
          </p:cNvSpPr>
          <p:nvPr>
            <p:ph type="sldNum" sz="quarter" idx="4"/>
          </p:nvPr>
        </p:nvSpPr>
        <p:spPr bwMode="gray">
          <a:xfrm>
            <a:off x="299139" y="7063242"/>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xmlns="" id="{BAF42468-8A01-463E-B5B2-E9D48C21A746}"/>
              </a:ext>
            </a:extLst>
          </p:cNvPr>
          <p:cNvSpPr txBox="1"/>
          <p:nvPr userDrawn="1"/>
        </p:nvSpPr>
        <p:spPr>
          <a:xfrm>
            <a:off x="1605446" y="4982465"/>
            <a:ext cx="5528012" cy="923330"/>
          </a:xfrm>
          <a:prstGeom prst="rect">
            <a:avLst/>
          </a:prstGeom>
          <a:noFill/>
        </p:spPr>
        <p:txBody>
          <a:bodyPr wrap="square" rtlCol="0">
            <a:spAutoFit/>
          </a:bodyPr>
          <a:lstStyle/>
          <a:p>
            <a:pPr algn="ctr"/>
            <a:r>
              <a:rPr lang="fr-FR" i="1" dirty="0">
                <a:solidFill>
                  <a:srgbClr val="002060"/>
                </a:solidFill>
              </a:rPr>
              <a:t>A collection of </a:t>
            </a:r>
            <a:r>
              <a:rPr lang="fr-FR" i="1" dirty="0" err="1">
                <a:solidFill>
                  <a:srgbClr val="002060"/>
                </a:solidFill>
              </a:rPr>
              <a:t>lessons</a:t>
            </a:r>
            <a:r>
              <a:rPr lang="fr-FR" i="1" dirty="0">
                <a:solidFill>
                  <a:srgbClr val="002060"/>
                </a:solidFill>
              </a:rPr>
              <a:t> or</a:t>
            </a:r>
          </a:p>
          <a:p>
            <a:pPr algn="ctr"/>
            <a:r>
              <a:rPr lang="fr-FR" i="1" dirty="0" err="1">
                <a:solidFill>
                  <a:srgbClr val="002060"/>
                </a:solidFill>
              </a:rPr>
              <a:t>didactic</a:t>
            </a:r>
            <a:r>
              <a:rPr lang="fr-FR" i="1" dirty="0">
                <a:solidFill>
                  <a:srgbClr val="002060"/>
                </a:solidFill>
              </a:rPr>
              <a:t> propositions </a:t>
            </a:r>
            <a:r>
              <a:rPr lang="fr-FR" i="1" dirty="0" err="1">
                <a:solidFill>
                  <a:srgbClr val="002060"/>
                </a:solidFill>
              </a:rPr>
              <a:t>using</a:t>
            </a:r>
            <a:r>
              <a:rPr lang="fr-FR" i="1" dirty="0">
                <a:solidFill>
                  <a:srgbClr val="002060"/>
                </a:solidFill>
              </a:rPr>
              <a:t> maths </a:t>
            </a:r>
            <a:r>
              <a:rPr lang="fr-FR" i="1" dirty="0" err="1">
                <a:solidFill>
                  <a:srgbClr val="002060"/>
                </a:solidFill>
              </a:rPr>
              <a:t>games</a:t>
            </a:r>
            <a:endParaRPr lang="fr-FR" i="1" dirty="0">
              <a:solidFill>
                <a:srgbClr val="002060"/>
              </a:solidFill>
            </a:endParaRPr>
          </a:p>
          <a:p>
            <a:pPr algn="ctr"/>
            <a:r>
              <a:rPr lang="fr-FR" i="1" dirty="0">
                <a:solidFill>
                  <a:srgbClr val="002060"/>
                </a:solidFill>
              </a:rPr>
              <a:t>for </a:t>
            </a:r>
            <a:r>
              <a:rPr lang="fr-FR" i="1" dirty="0" err="1">
                <a:solidFill>
                  <a:srgbClr val="002060"/>
                </a:solidFill>
              </a:rPr>
              <a:t>primary</a:t>
            </a:r>
            <a:r>
              <a:rPr lang="fr-FR" i="1" dirty="0">
                <a:solidFill>
                  <a:srgbClr val="002060"/>
                </a:solidFill>
              </a:rPr>
              <a:t> </a:t>
            </a:r>
            <a:r>
              <a:rPr lang="fr-FR" i="1" dirty="0" err="1">
                <a:solidFill>
                  <a:srgbClr val="002060"/>
                </a:solidFill>
              </a:rPr>
              <a:t>school</a:t>
            </a:r>
            <a:r>
              <a:rPr lang="fr-FR" i="1" dirty="0">
                <a:solidFill>
                  <a:srgbClr val="002060"/>
                </a:solidFill>
              </a:rPr>
              <a:t> </a:t>
            </a:r>
            <a:r>
              <a:rPr lang="fr-FR" i="1" dirty="0" err="1">
                <a:solidFill>
                  <a:srgbClr val="002060"/>
                </a:solidFill>
              </a:rPr>
              <a:t>teachers</a:t>
            </a:r>
            <a:endParaRPr lang="fr-FR" i="1" dirty="0">
              <a:solidFill>
                <a:srgbClr val="002060"/>
              </a:solidFill>
            </a:endParaRPr>
          </a:p>
        </p:txBody>
      </p:sp>
      <p:sp>
        <p:nvSpPr>
          <p:cNvPr id="11" name="ZoneTexte 10">
            <a:extLst>
              <a:ext uri="{FF2B5EF4-FFF2-40B4-BE49-F238E27FC236}">
                <a16:creationId xmlns:a16="http://schemas.microsoft.com/office/drawing/2014/main" xmlns=""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rgbClr val="002060"/>
                </a:solidFill>
                <a:latin typeface="+mj-lt"/>
              </a:rPr>
              <a:t>MATHS THROUGH GAMES</a:t>
            </a:r>
          </a:p>
        </p:txBody>
      </p:sp>
      <p:pic>
        <p:nvPicPr>
          <p:cNvPr id="12" name="Image 11">
            <a:extLst>
              <a:ext uri="{FF2B5EF4-FFF2-40B4-BE49-F238E27FC236}">
                <a16:creationId xmlns:a16="http://schemas.microsoft.com/office/drawing/2014/main" xmlns=""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xmlns=""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xmlns="" id="{EF626B33-9B32-4C9A-ABB0-147D410F0DE9}"/>
              </a:ext>
            </a:extLst>
          </p:cNvPr>
          <p:cNvSpPr txBox="1"/>
          <p:nvPr userDrawn="1"/>
        </p:nvSpPr>
        <p:spPr>
          <a:xfrm>
            <a:off x="601664" y="975360"/>
            <a:ext cx="6408736" cy="923330"/>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p>
          <a:p>
            <a:pPr algn="ctr"/>
            <a:r>
              <a:rPr lang="fr-FR" u="sng" dirty="0">
                <a:solidFill>
                  <a:srgbClr val="00B0F0"/>
                </a:solidFill>
                <a:latin typeface="Times New Roman" panose="02020603050405020304" pitchFamily="18" charset="0"/>
                <a:cs typeface="Times New Roman" panose="02020603050405020304" pitchFamily="18" charset="0"/>
              </a:rPr>
              <a:t>www.mathensjeu.eklablog.com</a:t>
            </a:r>
            <a:r>
              <a:rPr lang="fr-F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rgbClr val="002060"/>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ANIMALS</a:t>
            </a:r>
            <a:br>
              <a:rPr lang="sl-SI" dirty="0" smtClean="0"/>
            </a:br>
            <a:r>
              <a:rPr lang="sl-SI" dirty="0" smtClean="0"/>
              <a:t>N</a:t>
            </a:r>
            <a:r>
              <a:rPr lang="en-US" dirty="0" smtClean="0"/>
              <a:t>umbers and value of the numbers</a:t>
            </a:r>
            <a:endParaRPr lang="en-US" dirty="0"/>
          </a:p>
        </p:txBody>
      </p:sp>
      <p:sp>
        <p:nvSpPr>
          <p:cNvPr id="3" name="Espace réservé du texte 2"/>
          <p:cNvSpPr>
            <a:spLocks noGrp="1"/>
          </p:cNvSpPr>
          <p:nvPr>
            <p:ph type="body" sz="quarter" idx="13"/>
          </p:nvPr>
        </p:nvSpPr>
        <p:spPr/>
        <p:txBody>
          <a:bodyPr>
            <a:normAutofit fontScale="85000" lnSpcReduction="20000"/>
          </a:bodyPr>
          <a:lstStyle/>
          <a:p>
            <a:endParaRPr lang="sl-SI" dirty="0" smtClean="0"/>
          </a:p>
          <a:p>
            <a:r>
              <a:rPr lang="sl-SI" dirty="0" err="1" smtClean="0"/>
              <a:t>first</a:t>
            </a:r>
            <a:endParaRPr lang="en-US" dirty="0"/>
          </a:p>
        </p:txBody>
      </p:sp>
      <p:sp>
        <p:nvSpPr>
          <p:cNvPr id="4" name="Espace réservé du texte 3"/>
          <p:cNvSpPr>
            <a:spLocks noGrp="1"/>
          </p:cNvSpPr>
          <p:nvPr>
            <p:ph type="body" sz="quarter" idx="15"/>
          </p:nvPr>
        </p:nvSpPr>
        <p:spPr/>
        <p:txBody>
          <a:bodyPr/>
          <a:lstStyle/>
          <a:p>
            <a:r>
              <a:rPr lang="en-US" dirty="0" smtClean="0"/>
              <a:t>Counting and </a:t>
            </a:r>
            <a:r>
              <a:rPr lang="en-US" dirty="0" err="1" smtClean="0"/>
              <a:t>colour</a:t>
            </a:r>
            <a:r>
              <a:rPr lang="en-US" dirty="0" smtClean="0"/>
              <a:t> recognition </a:t>
            </a:r>
          </a:p>
          <a:p>
            <a:r>
              <a:rPr lang="en-US" dirty="0" smtClean="0"/>
              <a:t>Comparing numbers</a:t>
            </a:r>
          </a:p>
          <a:p>
            <a:r>
              <a:rPr lang="en-US" dirty="0" smtClean="0"/>
              <a:t>Editing data</a:t>
            </a:r>
          </a:p>
          <a:p>
            <a:r>
              <a:rPr lang="en-US" dirty="0" smtClean="0"/>
              <a:t>Working in groups</a:t>
            </a:r>
            <a:endParaRPr lang="en-US" dirty="0"/>
          </a:p>
        </p:txBody>
      </p:sp>
      <p:sp>
        <p:nvSpPr>
          <p:cNvPr id="5" name="Espace réservé du texte 4"/>
          <p:cNvSpPr>
            <a:spLocks noGrp="1"/>
          </p:cNvSpPr>
          <p:nvPr>
            <p:ph type="body" sz="quarter" idx="16"/>
          </p:nvPr>
        </p:nvSpPr>
        <p:spPr>
          <a:xfrm>
            <a:off x="1619112" y="1249859"/>
            <a:ext cx="1009787" cy="423154"/>
          </a:xfrm>
        </p:spPr>
        <p:txBody>
          <a:bodyPr>
            <a:normAutofit/>
          </a:bodyPr>
          <a:lstStyle/>
          <a:p>
            <a:r>
              <a:rPr lang="sl-SI" dirty="0" smtClean="0"/>
              <a:t>One </a:t>
            </a:r>
            <a:r>
              <a:rPr lang="sl-SI" dirty="0" err="1" smtClean="0"/>
              <a:t>hour</a:t>
            </a:r>
            <a:endParaRPr lang="en-US" dirty="0"/>
          </a:p>
        </p:txBody>
      </p:sp>
      <p:sp>
        <p:nvSpPr>
          <p:cNvPr id="6" name="Espace réservé du texte 5"/>
          <p:cNvSpPr>
            <a:spLocks noGrp="1"/>
          </p:cNvSpPr>
          <p:nvPr>
            <p:ph type="body" sz="quarter" idx="17"/>
          </p:nvPr>
        </p:nvSpPr>
        <p:spPr/>
        <p:txBody>
          <a:bodyPr/>
          <a:lstStyle/>
          <a:p>
            <a:r>
              <a:rPr lang="sl-SI" dirty="0" smtClean="0"/>
              <a:t>JERNEJA BERGANT BELAJ, </a:t>
            </a:r>
          </a:p>
          <a:p>
            <a:r>
              <a:rPr lang="sl-SI" dirty="0" err="1" smtClean="0"/>
              <a:t>Primary</a:t>
            </a:r>
            <a:r>
              <a:rPr lang="sl-SI" dirty="0" smtClean="0"/>
              <a:t> </a:t>
            </a:r>
            <a:r>
              <a:rPr lang="sl-SI" dirty="0" err="1" smtClean="0"/>
              <a:t>school</a:t>
            </a:r>
            <a:r>
              <a:rPr lang="sl-SI" dirty="0" smtClean="0"/>
              <a:t> : OŠ VIČ, LJUBLJANA, SLOVENIA</a:t>
            </a:r>
            <a:endParaRPr lang="en-US" dirty="0"/>
          </a:p>
        </p:txBody>
      </p:sp>
      <p:sp>
        <p:nvSpPr>
          <p:cNvPr id="7" name="Espace réservé du texte 6"/>
          <p:cNvSpPr>
            <a:spLocks noGrp="1"/>
          </p:cNvSpPr>
          <p:nvPr>
            <p:ph type="body" sz="quarter" idx="18"/>
          </p:nvPr>
        </p:nvSpPr>
        <p:spPr>
          <a:xfrm>
            <a:off x="3862287" y="1971675"/>
            <a:ext cx="3168511" cy="1271267"/>
          </a:xfrm>
        </p:spPr>
        <p:txBody>
          <a:bodyPr>
            <a:normAutofit fontScale="77500" lnSpcReduction="20000"/>
          </a:bodyPr>
          <a:lstStyle/>
          <a:p>
            <a:r>
              <a:rPr lang="en-US" sz="1300" dirty="0" smtClean="0"/>
              <a:t>7  bags  </a:t>
            </a:r>
          </a:p>
          <a:p>
            <a:r>
              <a:rPr lang="en-US" sz="1300" dirty="0" smtClean="0"/>
              <a:t>The bag contains : </a:t>
            </a:r>
          </a:p>
          <a:p>
            <a:pPr marL="0" indent="0">
              <a:buNone/>
            </a:pPr>
            <a:r>
              <a:rPr lang="sl-SI" sz="1300" dirty="0" smtClean="0"/>
              <a:t>- </a:t>
            </a:r>
            <a:r>
              <a:rPr lang="en-US" sz="1300" dirty="0" smtClean="0"/>
              <a:t>painted wooden  shapes</a:t>
            </a:r>
          </a:p>
          <a:p>
            <a:pPr marL="0" indent="0">
              <a:buNone/>
            </a:pPr>
            <a:r>
              <a:rPr lang="sl-SI" sz="1300" dirty="0" smtClean="0"/>
              <a:t>- </a:t>
            </a:r>
            <a:r>
              <a:rPr lang="en-US" sz="1300" dirty="0" smtClean="0"/>
              <a:t>table of </a:t>
            </a:r>
            <a:r>
              <a:rPr lang="en-US" sz="1300" dirty="0" err="1" smtClean="0"/>
              <a:t>colours</a:t>
            </a:r>
            <a:endParaRPr lang="en-US" sz="1300" dirty="0" smtClean="0"/>
          </a:p>
          <a:p>
            <a:pPr marL="0" indent="0">
              <a:buNone/>
            </a:pPr>
            <a:r>
              <a:rPr lang="sl-SI" sz="1300" dirty="0" smtClean="0"/>
              <a:t>- </a:t>
            </a:r>
            <a:r>
              <a:rPr lang="en-US" sz="1300" dirty="0" smtClean="0"/>
              <a:t>the picture of the  animal</a:t>
            </a:r>
          </a:p>
          <a:p>
            <a:pPr marL="0" indent="0">
              <a:buNone/>
            </a:pPr>
            <a:r>
              <a:rPr lang="sl-SI" sz="1300" dirty="0" smtClean="0"/>
              <a:t>- </a:t>
            </a:r>
            <a:r>
              <a:rPr lang="en-US" sz="1300" dirty="0" smtClean="0"/>
              <a:t>numbers and symbols</a:t>
            </a:r>
            <a:r>
              <a:rPr lang="sl-SI" sz="1300" dirty="0" smtClean="0"/>
              <a:t>    &lt;, =,&gt;</a:t>
            </a:r>
          </a:p>
          <a:p>
            <a:endParaRPr lang="sl-SI" dirty="0" smtClean="0"/>
          </a:p>
          <a:p>
            <a:endParaRPr lang="sl-SI" dirty="0" smtClean="0"/>
          </a:p>
          <a:p>
            <a:endParaRPr lang="en-US" dirty="0"/>
          </a:p>
        </p:txBody>
      </p:sp>
      <p:sp>
        <p:nvSpPr>
          <p:cNvPr id="8" name="Espace réservé du texte 7"/>
          <p:cNvSpPr>
            <a:spLocks noGrp="1"/>
          </p:cNvSpPr>
          <p:nvPr>
            <p:ph type="body" sz="quarter" idx="21"/>
          </p:nvPr>
        </p:nvSpPr>
        <p:spPr/>
        <p:txBody>
          <a:bodyPr>
            <a:normAutofit lnSpcReduction="10000"/>
          </a:bodyPr>
          <a:lstStyle/>
          <a:p>
            <a:r>
              <a:rPr lang="sl-SI" b="1" dirty="0" smtClean="0"/>
              <a:t>1. INTRODUCTION</a:t>
            </a:r>
          </a:p>
          <a:p>
            <a:r>
              <a:rPr lang="en-US" u="none" dirty="0" smtClean="0"/>
              <a:t>repeat numbers up to 20</a:t>
            </a:r>
            <a:endParaRPr lang="sl-SI" u="none" dirty="0" smtClean="0"/>
          </a:p>
          <a:p>
            <a:r>
              <a:rPr lang="en-US" u="none" dirty="0" smtClean="0"/>
              <a:t>counting numbers back and forth from 1 to 20</a:t>
            </a:r>
            <a:endParaRPr lang="sl-SI" u="none" dirty="0" smtClean="0"/>
          </a:p>
          <a:p>
            <a:r>
              <a:rPr lang="en-US" u="none" dirty="0" smtClean="0"/>
              <a:t>comparing numbers with each other and editing in size</a:t>
            </a:r>
            <a:endParaRPr lang="sl-SI" u="none" dirty="0" smtClean="0"/>
          </a:p>
          <a:p>
            <a:r>
              <a:rPr lang="sl-SI" b="1" dirty="0" smtClean="0"/>
              <a:t>2.</a:t>
            </a:r>
            <a:r>
              <a:rPr lang="en-US" b="1" dirty="0" smtClean="0"/>
              <a:t>THE MAIN PART OF THE LESSON</a:t>
            </a:r>
            <a:endParaRPr lang="sl-SI" b="1" dirty="0" smtClean="0"/>
          </a:p>
          <a:p>
            <a:r>
              <a:rPr lang="en-US" u="none" dirty="0" smtClean="0"/>
              <a:t>divide students into 7 groups</a:t>
            </a:r>
            <a:r>
              <a:rPr lang="sl-SI" u="none" dirty="0" smtClean="0"/>
              <a:t>. </a:t>
            </a:r>
            <a:r>
              <a:rPr lang="en-US" u="none" dirty="0" smtClean="0"/>
              <a:t>Each group should have 3-4 players</a:t>
            </a:r>
          </a:p>
          <a:p>
            <a:r>
              <a:rPr lang="en-US" u="none" dirty="0" smtClean="0"/>
              <a:t>each group gets one game bag</a:t>
            </a:r>
            <a:r>
              <a:rPr lang="sl-SI" u="none" dirty="0" smtClean="0"/>
              <a:t>       </a:t>
            </a:r>
          </a:p>
          <a:p>
            <a:r>
              <a:rPr lang="sl-SI" u="none" dirty="0" smtClean="0"/>
              <a:t> </a:t>
            </a:r>
            <a:r>
              <a:rPr lang="en-US" u="none" dirty="0" smtClean="0"/>
              <a:t>teacher reminds players TO </a:t>
            </a:r>
            <a:r>
              <a:rPr lang="en-US" b="1" u="none" dirty="0" smtClean="0"/>
              <a:t>HANDLE CAREFULLY</a:t>
            </a:r>
            <a:endParaRPr lang="sl-SI" b="1" u="none" dirty="0" smtClean="0"/>
          </a:p>
          <a:p>
            <a:pPr>
              <a:buNone/>
            </a:pPr>
            <a:r>
              <a:rPr lang="sl-SI" u="none" dirty="0" err="1" smtClean="0"/>
              <a:t>The</a:t>
            </a:r>
            <a:r>
              <a:rPr lang="sl-SI" u="none" dirty="0" smtClean="0"/>
              <a:t> </a:t>
            </a:r>
            <a:r>
              <a:rPr lang="en-US" u="none" dirty="0" smtClean="0"/>
              <a:t>game </a:t>
            </a:r>
            <a:r>
              <a:rPr lang="sl-SI" u="none" dirty="0" err="1" smtClean="0"/>
              <a:t>and</a:t>
            </a:r>
            <a:r>
              <a:rPr lang="sl-SI" u="none" dirty="0" smtClean="0"/>
              <a:t> to </a:t>
            </a:r>
            <a:r>
              <a:rPr lang="en-US" u="none" dirty="0" smtClean="0"/>
              <a:t> </a:t>
            </a:r>
            <a:r>
              <a:rPr lang="en-US" b="1" u="none" dirty="0" smtClean="0"/>
              <a:t>REMEMBER</a:t>
            </a:r>
            <a:r>
              <a:rPr lang="en-US" u="none" dirty="0" smtClean="0"/>
              <a:t> which parts of the game are in which bag</a:t>
            </a:r>
            <a:r>
              <a:rPr lang="sl-SI" u="none" dirty="0" smtClean="0"/>
              <a:t>.</a:t>
            </a:r>
            <a:endParaRPr lang="sl-SI" sz="800" u="none" dirty="0" smtClean="0"/>
          </a:p>
          <a:p>
            <a:pPr>
              <a:buNone/>
            </a:pPr>
            <a:endParaRPr lang="sl-SI" u="none" dirty="0" smtClean="0"/>
          </a:p>
          <a:p>
            <a:pPr>
              <a:buNone/>
            </a:pPr>
            <a:r>
              <a:rPr lang="sl-SI" u="none" dirty="0" smtClean="0"/>
              <a:t>      1.</a:t>
            </a:r>
            <a:r>
              <a:rPr lang="en-US" u="none" dirty="0" smtClean="0"/>
              <a:t> </a:t>
            </a:r>
            <a:r>
              <a:rPr lang="sl-SI" u="none" dirty="0" smtClean="0"/>
              <a:t>THE FIRST PLAYER MAKES THE ANIMAL</a:t>
            </a:r>
          </a:p>
          <a:p>
            <a:pPr>
              <a:buNone/>
            </a:pPr>
            <a:endParaRPr lang="sl-SI" dirty="0" smtClean="0"/>
          </a:p>
          <a:p>
            <a:endParaRPr lang="sl-SI" dirty="0" smtClean="0"/>
          </a:p>
          <a:p>
            <a:endParaRPr lang="sl-SI" dirty="0" smtClean="0"/>
          </a:p>
          <a:p>
            <a:endParaRPr lang="sl-SI" dirty="0" smtClean="0"/>
          </a:p>
          <a:p>
            <a:endParaRPr lang="sl-SI" dirty="0" smtClean="0"/>
          </a:p>
          <a:p>
            <a:pPr>
              <a:buNone/>
            </a:pPr>
            <a:endParaRPr lang="sl-SI" dirty="0" smtClean="0"/>
          </a:p>
          <a:p>
            <a:pPr>
              <a:buNone/>
            </a:pPr>
            <a:endParaRPr lang="sl-SI" dirty="0" smtClean="0"/>
          </a:p>
          <a:p>
            <a:pPr>
              <a:buNone/>
            </a:pPr>
            <a:r>
              <a:rPr lang="sl-SI" u="none" dirty="0" smtClean="0"/>
              <a:t>      2. THE SECOND PLAYER PUTS THE ELEMENTS ON RIGHT COLOURS  </a:t>
            </a:r>
          </a:p>
          <a:p>
            <a:pPr>
              <a:buNone/>
            </a:pPr>
            <a:endParaRPr lang="sl-SI" u="none" dirty="0" smtClean="0"/>
          </a:p>
          <a:p>
            <a:endParaRPr lang="sl-SI" u="none" dirty="0" smtClean="0"/>
          </a:p>
          <a:p>
            <a:endParaRPr lang="sl-SI" dirty="0" smtClean="0"/>
          </a:p>
          <a:p>
            <a:endParaRPr lang="sl-SI" dirty="0" smtClean="0"/>
          </a:p>
          <a:p>
            <a:endParaRPr lang="sl-SI" dirty="0" smtClean="0"/>
          </a:p>
          <a:p>
            <a:pPr>
              <a:buNone/>
            </a:pPr>
            <a:endParaRPr lang="sl-SI" dirty="0" smtClean="0"/>
          </a:p>
          <a:p>
            <a:pPr>
              <a:buNone/>
            </a:pPr>
            <a:r>
              <a:rPr lang="sl-SI" dirty="0" smtClean="0"/>
              <a:t>1. </a:t>
            </a:r>
            <a:r>
              <a:rPr lang="sl-SI" u="none" dirty="0" smtClean="0"/>
              <a:t>                                        </a:t>
            </a:r>
            <a:r>
              <a:rPr lang="sl-SI" dirty="0" smtClean="0"/>
              <a:t>2. </a:t>
            </a:r>
            <a:r>
              <a:rPr lang="sl-SI" u="none" dirty="0" smtClean="0"/>
              <a:t>                                            </a:t>
            </a:r>
            <a:r>
              <a:rPr lang="sl-SI" dirty="0" smtClean="0"/>
              <a:t>3.</a:t>
            </a:r>
            <a:r>
              <a:rPr lang="sl-SI" u="none" dirty="0" smtClean="0"/>
              <a:t>                                              </a:t>
            </a:r>
            <a:r>
              <a:rPr lang="sl-SI" dirty="0" smtClean="0"/>
              <a:t> 4.</a:t>
            </a:r>
          </a:p>
          <a:p>
            <a:pPr>
              <a:buNone/>
            </a:pPr>
            <a:r>
              <a:rPr lang="sl-SI" dirty="0" smtClean="0"/>
              <a:t>  </a:t>
            </a:r>
          </a:p>
          <a:p>
            <a:pPr>
              <a:buNone/>
            </a:pPr>
            <a:r>
              <a:rPr lang="sl-SI" u="none" dirty="0" smtClean="0"/>
              <a:t>     3. AT THE SAME TIME THE THIRD PLAYER COUNTS THE ELEMENTS </a:t>
            </a:r>
            <a:r>
              <a:rPr lang="en-US" u="none" dirty="0" smtClean="0"/>
              <a:t>AND </a:t>
            </a:r>
            <a:r>
              <a:rPr lang="sl-SI" u="none" dirty="0" smtClean="0"/>
              <a:t>PLACE THE CORRECT  </a:t>
            </a:r>
            <a:r>
              <a:rPr lang="en-US" u="none" dirty="0" smtClean="0"/>
              <a:t>NUMBERS ON THE PILE</a:t>
            </a:r>
            <a:r>
              <a:rPr lang="sl-SI" u="none" dirty="0" smtClean="0"/>
              <a:t>. </a:t>
            </a:r>
          </a:p>
          <a:p>
            <a:pPr>
              <a:buNone/>
            </a:pPr>
            <a:endParaRPr lang="sl-SI" u="none" dirty="0" smtClean="0"/>
          </a:p>
        </p:txBody>
      </p:sp>
      <p:sp>
        <p:nvSpPr>
          <p:cNvPr id="9" name="Espace réservé du texte 8"/>
          <p:cNvSpPr>
            <a:spLocks noGrp="1"/>
          </p:cNvSpPr>
          <p:nvPr>
            <p:ph type="body" sz="quarter" idx="22"/>
          </p:nvPr>
        </p:nvSpPr>
        <p:spPr/>
        <p:txBody>
          <a:bodyPr/>
          <a:lstStyle/>
          <a:p>
            <a:r>
              <a:rPr lang="en-US" dirty="0" smtClean="0"/>
              <a:t>Data</a:t>
            </a:r>
            <a:r>
              <a:rPr lang="sl-SI" dirty="0" smtClean="0"/>
              <a:t> </a:t>
            </a:r>
            <a:r>
              <a:rPr lang="sl-SI" dirty="0" err="1" smtClean="0"/>
              <a:t>Manegemet</a:t>
            </a:r>
            <a:endParaRPr lang="en-US" dirty="0"/>
          </a:p>
        </p:txBody>
      </p:sp>
      <p:sp>
        <p:nvSpPr>
          <p:cNvPr id="10" name="Espace réservé du numéro de diapositive 9"/>
          <p:cNvSpPr>
            <a:spLocks noGrp="1"/>
          </p:cNvSpPr>
          <p:nvPr>
            <p:ph type="sldNum" sz="quarter" idx="4"/>
          </p:nvPr>
        </p:nvSpPr>
        <p:spPr/>
        <p:txBody>
          <a:bodyPr/>
          <a:lstStyle/>
          <a:p>
            <a:fld id="{D57F1E4F-1CFF-5643-939E-217C01CDF565}" type="slidenum">
              <a:rPr lang="en-US" smtClean="0"/>
              <a:pPr/>
              <a:t>1</a:t>
            </a:fld>
            <a:endParaRPr lang="en-US" dirty="0"/>
          </a:p>
        </p:txBody>
      </p:sp>
      <p:pic>
        <p:nvPicPr>
          <p:cNvPr id="11" name="Slika 10" descr="C:\Documents and Settings\Simon\Local Settings\Temp\IMG-4866.JPG"/>
          <p:cNvPicPr/>
          <p:nvPr/>
        </p:nvPicPr>
        <p:blipFill>
          <a:blip r:embed="rId2" cstate="print"/>
          <a:srcRect/>
          <a:stretch>
            <a:fillRect/>
          </a:stretch>
        </p:blipFill>
        <p:spPr bwMode="auto">
          <a:xfrm>
            <a:off x="4070063" y="3524250"/>
            <a:ext cx="1349661" cy="1104900"/>
          </a:xfrm>
          <a:prstGeom prst="rect">
            <a:avLst/>
          </a:prstGeom>
          <a:noFill/>
          <a:ln w="9525">
            <a:noFill/>
            <a:miter lim="800000"/>
            <a:headEnd/>
            <a:tailEnd/>
          </a:ln>
        </p:spPr>
      </p:pic>
      <p:pic>
        <p:nvPicPr>
          <p:cNvPr id="12" name="Slika 11" descr="C:\Documents and Settings\Simon\Local Settings\Temp\IMG-4867.JPG"/>
          <p:cNvPicPr/>
          <p:nvPr/>
        </p:nvPicPr>
        <p:blipFill>
          <a:blip r:embed="rId3" cstate="print"/>
          <a:srcRect/>
          <a:stretch>
            <a:fillRect/>
          </a:stretch>
        </p:blipFill>
        <p:spPr bwMode="auto">
          <a:xfrm>
            <a:off x="5534024" y="3533070"/>
            <a:ext cx="1476375" cy="1077029"/>
          </a:xfrm>
          <a:prstGeom prst="rect">
            <a:avLst/>
          </a:prstGeom>
          <a:noFill/>
          <a:ln w="9525">
            <a:noFill/>
            <a:miter lim="800000"/>
            <a:headEnd/>
            <a:tailEnd/>
          </a:ln>
        </p:spPr>
      </p:pic>
      <p:pic>
        <p:nvPicPr>
          <p:cNvPr id="13" name="Slika 12" descr="C:\Documents and Settings\Simon\Local Settings\Temp\IMG-4868.JPG"/>
          <p:cNvPicPr/>
          <p:nvPr/>
        </p:nvPicPr>
        <p:blipFill>
          <a:blip r:embed="rId4" cstate="print"/>
          <a:srcRect/>
          <a:stretch>
            <a:fillRect/>
          </a:stretch>
        </p:blipFill>
        <p:spPr bwMode="auto">
          <a:xfrm>
            <a:off x="5343526" y="4762500"/>
            <a:ext cx="1495424" cy="1028699"/>
          </a:xfrm>
          <a:prstGeom prst="rect">
            <a:avLst/>
          </a:prstGeom>
          <a:noFill/>
          <a:ln w="9525">
            <a:noFill/>
            <a:miter lim="800000"/>
            <a:headEnd/>
            <a:tailEnd/>
          </a:ln>
        </p:spPr>
      </p:pic>
      <p:pic>
        <p:nvPicPr>
          <p:cNvPr id="15" name="Slika 14" descr="C:\Documents and Settings\Simon\Local Settings\Temporary Internet Files\Content.Word\IMG-4869-1.jpg"/>
          <p:cNvPicPr/>
          <p:nvPr/>
        </p:nvPicPr>
        <p:blipFill>
          <a:blip r:embed="rId5" cstate="print"/>
          <a:srcRect/>
          <a:stretch>
            <a:fillRect/>
          </a:stretch>
        </p:blipFill>
        <p:spPr bwMode="auto">
          <a:xfrm>
            <a:off x="711016" y="6216984"/>
            <a:ext cx="1765484" cy="1488741"/>
          </a:xfrm>
          <a:prstGeom prst="rect">
            <a:avLst/>
          </a:prstGeom>
          <a:noFill/>
          <a:ln w="9525">
            <a:noFill/>
            <a:miter lim="800000"/>
            <a:headEnd/>
            <a:tailEnd/>
          </a:ln>
        </p:spPr>
      </p:pic>
      <p:pic>
        <p:nvPicPr>
          <p:cNvPr id="16" name="Slika 15" descr="C:\Documents and Settings\Simon\Local Settings\Temporary Internet Files\Content.Word\IMG-4870.jpg"/>
          <p:cNvPicPr/>
          <p:nvPr/>
        </p:nvPicPr>
        <p:blipFill>
          <a:blip r:embed="rId6" cstate="print"/>
          <a:srcRect/>
          <a:stretch>
            <a:fillRect/>
          </a:stretch>
        </p:blipFill>
        <p:spPr bwMode="auto">
          <a:xfrm>
            <a:off x="2768415" y="6191249"/>
            <a:ext cx="2098859" cy="1514476"/>
          </a:xfrm>
          <a:prstGeom prst="rect">
            <a:avLst/>
          </a:prstGeom>
          <a:noFill/>
          <a:ln w="9525">
            <a:noFill/>
            <a:miter lim="800000"/>
            <a:headEnd/>
            <a:tailEnd/>
          </a:ln>
        </p:spPr>
      </p:pic>
      <p:pic>
        <p:nvPicPr>
          <p:cNvPr id="17" name="Slika 16" descr="C:\Documents and Settings\Simon\Local Settings\Temporary Internet Files\Content.Word\IMG-4871.jpg"/>
          <p:cNvPicPr/>
          <p:nvPr/>
        </p:nvPicPr>
        <p:blipFill>
          <a:blip r:embed="rId7" cstate="print"/>
          <a:srcRect/>
          <a:stretch>
            <a:fillRect/>
          </a:stretch>
        </p:blipFill>
        <p:spPr bwMode="auto">
          <a:xfrm>
            <a:off x="768166" y="8005238"/>
            <a:ext cx="1432109" cy="1367361"/>
          </a:xfrm>
          <a:prstGeom prst="rect">
            <a:avLst/>
          </a:prstGeom>
          <a:noFill/>
          <a:ln w="9525">
            <a:noFill/>
            <a:miter lim="800000"/>
            <a:headEnd/>
            <a:tailEnd/>
          </a:ln>
        </p:spPr>
      </p:pic>
      <p:pic>
        <p:nvPicPr>
          <p:cNvPr id="18" name="Slika 17" descr="C:\Documents and Settings\Simon\Local Settings\Temporary Internet Files\Content.Word\IMG-4872.jpg"/>
          <p:cNvPicPr/>
          <p:nvPr/>
        </p:nvPicPr>
        <p:blipFill>
          <a:blip r:embed="rId8" cstate="print"/>
          <a:srcRect/>
          <a:stretch>
            <a:fillRect/>
          </a:stretch>
        </p:blipFill>
        <p:spPr bwMode="auto">
          <a:xfrm>
            <a:off x="2362163" y="8039100"/>
            <a:ext cx="1533561" cy="1343025"/>
          </a:xfrm>
          <a:prstGeom prst="rect">
            <a:avLst/>
          </a:prstGeom>
          <a:noFill/>
          <a:ln w="9525">
            <a:noFill/>
            <a:miter lim="800000"/>
            <a:headEnd/>
            <a:tailEnd/>
          </a:ln>
        </p:spPr>
      </p:pic>
      <p:pic>
        <p:nvPicPr>
          <p:cNvPr id="19" name="Slika 18" descr="C:\Documents and Settings\Simon\Local Settings\Temporary Internet Files\Content.Word\IMG-4873.jpg"/>
          <p:cNvPicPr/>
          <p:nvPr/>
        </p:nvPicPr>
        <p:blipFill>
          <a:blip r:embed="rId9" cstate="print"/>
          <a:srcRect/>
          <a:stretch>
            <a:fillRect/>
          </a:stretch>
        </p:blipFill>
        <p:spPr bwMode="auto">
          <a:xfrm>
            <a:off x="3981574" y="8067676"/>
            <a:ext cx="1533401" cy="1343026"/>
          </a:xfrm>
          <a:prstGeom prst="rect">
            <a:avLst/>
          </a:prstGeom>
          <a:noFill/>
          <a:ln w="9525">
            <a:noFill/>
            <a:miter lim="800000"/>
            <a:headEnd/>
            <a:tailEnd/>
          </a:ln>
        </p:spPr>
      </p:pic>
      <p:pic>
        <p:nvPicPr>
          <p:cNvPr id="20" name="Slika 19" descr="C:\Documents and Settings\Simon\Local Settings\Temporary Internet Files\Content.Word\IMG-4874.jpg"/>
          <p:cNvPicPr/>
          <p:nvPr/>
        </p:nvPicPr>
        <p:blipFill>
          <a:blip r:embed="rId10" cstate="print"/>
          <a:srcRect l="1232"/>
          <a:stretch>
            <a:fillRect/>
          </a:stretch>
        </p:blipFill>
        <p:spPr bwMode="auto">
          <a:xfrm>
            <a:off x="5629275" y="8048626"/>
            <a:ext cx="1323975" cy="1343024"/>
          </a:xfrm>
          <a:prstGeom prst="rect">
            <a:avLst/>
          </a:prstGeom>
          <a:noFill/>
          <a:ln w="9525">
            <a:noFill/>
            <a:miter lim="800000"/>
            <a:headEnd/>
            <a:tailEnd/>
          </a:ln>
        </p:spPr>
      </p:pic>
    </p:spTree>
    <p:extLst>
      <p:ext uri="{BB962C8B-B14F-4D97-AF65-F5344CB8AC3E}">
        <p14:creationId xmlns:p14="http://schemas.microsoft.com/office/powerpoint/2010/main" val="235942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normAutofit/>
          </a:bodyPr>
          <a:lstStyle/>
          <a:p>
            <a:pPr>
              <a:buNone/>
            </a:pPr>
            <a:r>
              <a:rPr lang="sl-SI" u="none" dirty="0" smtClean="0"/>
              <a:t>              </a:t>
            </a:r>
          </a:p>
          <a:p>
            <a:pPr>
              <a:buNone/>
            </a:pPr>
            <a:r>
              <a:rPr lang="sl-SI" u="none" dirty="0" smtClean="0"/>
              <a:t>   4. THE FOURTH PLAYER OR ALL PLAYERS </a:t>
            </a:r>
            <a:r>
              <a:rPr lang="sl-SI" u="none" smtClean="0"/>
              <a:t>MAKE </a:t>
            </a:r>
            <a:r>
              <a:rPr lang="sl-SI" u="none" smtClean="0"/>
              <a:t>A </a:t>
            </a:r>
            <a:r>
              <a:rPr lang="sl-SI" u="none" smtClean="0"/>
              <a:t>COLUMN </a:t>
            </a:r>
            <a:r>
              <a:rPr lang="sl-SI" u="none" dirty="0" smtClean="0"/>
              <a:t>DIAGRAM </a:t>
            </a:r>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dirty="0" smtClean="0"/>
          </a:p>
          <a:p>
            <a:pPr>
              <a:buNone/>
            </a:pPr>
            <a:r>
              <a:rPr lang="sl-SI" u="none" dirty="0" smtClean="0"/>
              <a:t>      ALL PLAYERS C</a:t>
            </a:r>
            <a:r>
              <a:rPr lang="en-US" u="none" dirty="0" smtClean="0"/>
              <a:t>OMPAR</a:t>
            </a:r>
            <a:r>
              <a:rPr lang="sl-SI" u="none" dirty="0" smtClean="0"/>
              <a:t>E </a:t>
            </a:r>
            <a:r>
              <a:rPr lang="en-US" u="none" dirty="0" smtClean="0"/>
              <a:t>THE NUMBERS </a:t>
            </a:r>
            <a:r>
              <a:rPr lang="sl-SI" u="none" dirty="0" smtClean="0"/>
              <a:t>WITH </a:t>
            </a:r>
            <a:r>
              <a:rPr lang="en-US" u="none" dirty="0" smtClean="0"/>
              <a:t>EACH OTHER</a:t>
            </a:r>
            <a:r>
              <a:rPr lang="sl-SI" u="none" dirty="0" smtClean="0"/>
              <a:t>, THEN THEY PUT SIMBOLS  BETWEEN THE NUMBERS.</a:t>
            </a:r>
          </a:p>
          <a:p>
            <a:pPr>
              <a:buNone/>
            </a:pPr>
            <a:endParaRPr lang="sl-SI" dirty="0" smtClean="0"/>
          </a:p>
          <a:p>
            <a:pPr>
              <a:buNone/>
            </a:pPr>
            <a:r>
              <a:rPr lang="sl-SI" u="none" dirty="0" smtClean="0"/>
              <a:t>                                                                                               FOR </a:t>
            </a:r>
            <a:r>
              <a:rPr lang="en-US" u="none" dirty="0" smtClean="0"/>
              <a:t>RETURN INFORMATION </a:t>
            </a:r>
            <a:r>
              <a:rPr lang="sl-SI" u="none" dirty="0" smtClean="0"/>
              <a:t> THEY </a:t>
            </a:r>
            <a:r>
              <a:rPr lang="en-US" u="none" dirty="0" smtClean="0"/>
              <a:t>CALL</a:t>
            </a:r>
            <a:r>
              <a:rPr lang="sl-SI" u="none" dirty="0" smtClean="0"/>
              <a:t> </a:t>
            </a:r>
            <a:r>
              <a:rPr lang="en-US" u="none" dirty="0" smtClean="0"/>
              <a:t>A </a:t>
            </a:r>
            <a:r>
              <a:rPr lang="sl-SI" u="none" dirty="0" smtClean="0"/>
              <a:t>                 </a:t>
            </a:r>
          </a:p>
          <a:p>
            <a:pPr>
              <a:buNone/>
            </a:pPr>
            <a:r>
              <a:rPr lang="sl-SI" u="none" dirty="0" smtClean="0"/>
              <a:t>                                                                                               TEACHER TO CHECK, IF THEY SOLVE THE  </a:t>
            </a:r>
          </a:p>
          <a:p>
            <a:pPr>
              <a:buNone/>
            </a:pPr>
            <a:r>
              <a:rPr lang="sl-SI" u="none" dirty="0" smtClean="0"/>
              <a:t>                                                                                               GAME CORRECTLY.                                                       </a:t>
            </a:r>
          </a:p>
          <a:p>
            <a:pPr>
              <a:buNone/>
            </a:pPr>
            <a:endParaRPr lang="sl-SI" dirty="0" smtClean="0"/>
          </a:p>
          <a:p>
            <a:pPr>
              <a:buNone/>
            </a:pPr>
            <a:endParaRPr lang="sl-SI" dirty="0" smtClean="0"/>
          </a:p>
          <a:p>
            <a:pPr>
              <a:buNone/>
            </a:pPr>
            <a:endParaRPr lang="sl-SI" dirty="0" smtClean="0"/>
          </a:p>
          <a:p>
            <a:pPr>
              <a:buNone/>
            </a:pPr>
            <a:endParaRPr lang="sl-SI" dirty="0" smtClean="0"/>
          </a:p>
          <a:p>
            <a:pPr>
              <a:buNone/>
            </a:pPr>
            <a:endParaRPr lang="sl-SI" dirty="0" smtClean="0"/>
          </a:p>
          <a:p>
            <a:r>
              <a:rPr lang="sl-SI" b="1" dirty="0" smtClean="0"/>
              <a:t>3. CONCLUSION</a:t>
            </a:r>
          </a:p>
          <a:p>
            <a:pPr>
              <a:buNone/>
            </a:pPr>
            <a:endParaRPr lang="sl-SI" u="none" dirty="0" smtClean="0"/>
          </a:p>
          <a:p>
            <a:pPr>
              <a:buNone/>
            </a:pPr>
            <a:r>
              <a:rPr lang="sl-SI" u="none" dirty="0" smtClean="0"/>
              <a:t>TEACHER </a:t>
            </a:r>
            <a:r>
              <a:rPr lang="sl-SI" b="1" u="none" dirty="0" smtClean="0"/>
              <a:t>GIVES INSTRUCTIONS </a:t>
            </a:r>
            <a:r>
              <a:rPr lang="sl-SI" u="none" dirty="0" smtClean="0"/>
              <a:t>TO THE PLAYERS :</a:t>
            </a:r>
          </a:p>
          <a:p>
            <a:pPr>
              <a:buNone/>
            </a:pPr>
            <a:r>
              <a:rPr lang="sl-SI" u="none" dirty="0" smtClean="0"/>
              <a:t>ALL GAME ELEMENTS PUT CAREFULLY IN THE RIGHT BAGS. WHEN YOU ARE FINISHED,</a:t>
            </a:r>
          </a:p>
          <a:p>
            <a:pPr>
              <a:buNone/>
            </a:pPr>
            <a:r>
              <a:rPr lang="en-US" u="none" dirty="0" smtClean="0"/>
              <a:t>PASS THE GAME TO THE OTHER GROUP NEARBY</a:t>
            </a:r>
            <a:r>
              <a:rPr lang="sl-SI" u="none" dirty="0" smtClean="0"/>
              <a:t>.</a:t>
            </a:r>
          </a:p>
          <a:p>
            <a:pPr>
              <a:buNone/>
            </a:pPr>
            <a:endParaRPr lang="sl-SI" u="none" dirty="0" smtClean="0"/>
          </a:p>
          <a:p>
            <a:pPr>
              <a:buNone/>
            </a:pPr>
            <a:r>
              <a:rPr lang="en-US" u="none" dirty="0" smtClean="0"/>
              <a:t>ALL THE PLAYERS AND THE GROUP</a:t>
            </a:r>
            <a:r>
              <a:rPr lang="sl-SI" u="none" dirty="0" smtClean="0"/>
              <a:t> PLAY 7 TIMES/ 7 DIFFERENT GAMES .</a:t>
            </a:r>
          </a:p>
          <a:p>
            <a:pPr>
              <a:buNone/>
            </a:pPr>
            <a:r>
              <a:rPr lang="sl-SI" u="none" dirty="0" smtClean="0"/>
              <a:t>IN EVERY GAME THEY CHANGE THE  ROLE IN THE GROUP.</a:t>
            </a:r>
          </a:p>
          <a:p>
            <a:pPr>
              <a:buNone/>
            </a:pPr>
            <a:endParaRPr lang="sl-SI" u="none" dirty="0" smtClean="0"/>
          </a:p>
          <a:p>
            <a:endParaRPr lang="sl-SI" dirty="0" smtClean="0"/>
          </a:p>
          <a:p>
            <a:endParaRPr lang="sl-SI" u="none" dirty="0" smtClean="0"/>
          </a:p>
          <a:p>
            <a:pPr>
              <a:buNone/>
            </a:pPr>
            <a:endParaRPr lang="sl-SI" u="none" dirty="0" smtClean="0"/>
          </a:p>
          <a:p>
            <a:pPr>
              <a:buNone/>
            </a:pPr>
            <a:endParaRPr lang="sl-SI" u="none" dirty="0" smtClean="0"/>
          </a:p>
          <a:p>
            <a:pPr>
              <a:buNone/>
            </a:pPr>
            <a:endParaRPr lang="sl-SI" dirty="0" smtClean="0"/>
          </a:p>
        </p:txBody>
      </p:sp>
      <p:sp>
        <p:nvSpPr>
          <p:cNvPr id="3" name="Espace réservé du numéro de diapositive 2"/>
          <p:cNvSpPr>
            <a:spLocks noGrp="1"/>
          </p:cNvSpPr>
          <p:nvPr>
            <p:ph type="sldNum" sz="quarter" idx="4"/>
          </p:nvPr>
        </p:nvSpPr>
        <p:spPr/>
        <p:txBody>
          <a:bodyPr/>
          <a:lstStyle/>
          <a:p>
            <a:fld id="{D57F1E4F-1CFF-5643-939E-217C01CDF565}" type="slidenum">
              <a:rPr lang="en-US" smtClean="0"/>
              <a:pPr/>
              <a:t>2</a:t>
            </a:fld>
            <a:endParaRPr lang="en-US" dirty="0"/>
          </a:p>
        </p:txBody>
      </p:sp>
      <p:pic>
        <p:nvPicPr>
          <p:cNvPr id="8" name="Slika 7" descr="C:\Documents and Settings\Simon\Local Settings\Temporary Internet Files\Content.Word\IMG-4875.jpg"/>
          <p:cNvPicPr/>
          <p:nvPr/>
        </p:nvPicPr>
        <p:blipFill>
          <a:blip r:embed="rId2" cstate="print"/>
          <a:srcRect l="2847"/>
          <a:stretch>
            <a:fillRect/>
          </a:stretch>
        </p:blipFill>
        <p:spPr bwMode="auto">
          <a:xfrm>
            <a:off x="1157582" y="1478537"/>
            <a:ext cx="1661818" cy="1483737"/>
          </a:xfrm>
          <a:prstGeom prst="rect">
            <a:avLst/>
          </a:prstGeom>
          <a:noFill/>
          <a:ln w="9525">
            <a:noFill/>
            <a:miter lim="800000"/>
            <a:headEnd/>
            <a:tailEnd/>
          </a:ln>
        </p:spPr>
      </p:pic>
      <p:pic>
        <p:nvPicPr>
          <p:cNvPr id="9" name="Slika 8" descr="C:\Documents and Settings\Simon\Local Settings\Temporary Internet Files\Content.Word\IMG-4876.jpg"/>
          <p:cNvPicPr/>
          <p:nvPr/>
        </p:nvPicPr>
        <p:blipFill>
          <a:blip r:embed="rId3" cstate="print"/>
          <a:srcRect/>
          <a:stretch>
            <a:fillRect/>
          </a:stretch>
        </p:blipFill>
        <p:spPr bwMode="auto">
          <a:xfrm>
            <a:off x="3309125" y="1503060"/>
            <a:ext cx="1729600" cy="1344915"/>
          </a:xfrm>
          <a:prstGeom prst="rect">
            <a:avLst/>
          </a:prstGeom>
          <a:noFill/>
          <a:ln w="9525">
            <a:noFill/>
            <a:miter lim="800000"/>
            <a:headEnd/>
            <a:tailEnd/>
          </a:ln>
        </p:spPr>
      </p:pic>
      <p:pic>
        <p:nvPicPr>
          <p:cNvPr id="10" name="Slika 9" descr="C:\Documents and Settings\Simon\Local Settings\Temporary Internet Files\Content.Word\IMG-4877.jpg"/>
          <p:cNvPicPr/>
          <p:nvPr/>
        </p:nvPicPr>
        <p:blipFill>
          <a:blip r:embed="rId4" cstate="print"/>
          <a:srcRect/>
          <a:stretch>
            <a:fillRect/>
          </a:stretch>
        </p:blipFill>
        <p:spPr bwMode="auto">
          <a:xfrm>
            <a:off x="962023" y="3067050"/>
            <a:ext cx="2171701" cy="1352549"/>
          </a:xfrm>
          <a:prstGeom prst="rect">
            <a:avLst/>
          </a:prstGeom>
          <a:noFill/>
          <a:ln w="9525">
            <a:noFill/>
            <a:miter lim="800000"/>
            <a:headEnd/>
            <a:tailEnd/>
          </a:ln>
        </p:spPr>
      </p:pic>
      <p:pic>
        <p:nvPicPr>
          <p:cNvPr id="11" name="Slika 10" descr="C:\Documents and Settings\Simon\Local Settings\Temporary Internet Files\Content.Word\IMG-4878.jpg"/>
          <p:cNvPicPr/>
          <p:nvPr/>
        </p:nvPicPr>
        <p:blipFill>
          <a:blip r:embed="rId5" cstate="print"/>
          <a:srcRect/>
          <a:stretch>
            <a:fillRect/>
          </a:stretch>
        </p:blipFill>
        <p:spPr bwMode="auto">
          <a:xfrm>
            <a:off x="3370884" y="3028950"/>
            <a:ext cx="2077416" cy="1409699"/>
          </a:xfrm>
          <a:prstGeom prst="rect">
            <a:avLst/>
          </a:prstGeom>
          <a:noFill/>
          <a:ln w="9525">
            <a:noFill/>
            <a:miter lim="800000"/>
            <a:headEnd/>
            <a:tailEnd/>
          </a:ln>
        </p:spPr>
      </p:pic>
      <p:pic>
        <p:nvPicPr>
          <p:cNvPr id="12" name="Slika 11" descr="C:\Documents and Settings\Simon\Local Settings\Temporary Internet Files\Content.Word\IMG-4879.jpg"/>
          <p:cNvPicPr/>
          <p:nvPr/>
        </p:nvPicPr>
        <p:blipFill>
          <a:blip r:embed="rId6" cstate="print"/>
          <a:srcRect/>
          <a:stretch>
            <a:fillRect/>
          </a:stretch>
        </p:blipFill>
        <p:spPr bwMode="auto">
          <a:xfrm>
            <a:off x="847725" y="5276850"/>
            <a:ext cx="2838450" cy="1695450"/>
          </a:xfrm>
          <a:prstGeom prst="rect">
            <a:avLst/>
          </a:prstGeom>
          <a:noFill/>
          <a:ln w="9525">
            <a:noFill/>
            <a:miter lim="800000"/>
            <a:headEnd/>
            <a:tailEnd/>
          </a:ln>
        </p:spPr>
      </p:pic>
    </p:spTree>
    <p:extLst>
      <p:ext uri="{BB962C8B-B14F-4D97-AF65-F5344CB8AC3E}">
        <p14:creationId xmlns:p14="http://schemas.microsoft.com/office/powerpoint/2010/main" val="276650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1328</TotalTime>
  <Words>296</Words>
  <Application>Microsoft Office PowerPoint</Application>
  <PresentationFormat>Custom</PresentationFormat>
  <Paragraphs>85</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Agent Orange</vt:lpstr>
      <vt:lpstr>Arial Narrow</vt:lpstr>
      <vt:lpstr>Calibri</vt:lpstr>
      <vt:lpstr>Calibri Light</vt:lpstr>
      <vt:lpstr>KG Wake Me Up</vt:lpstr>
      <vt:lpstr>Times New Roman</vt:lpstr>
      <vt:lpstr>Wingdings</vt:lpstr>
      <vt:lpstr>Wingdings 3</vt:lpstr>
      <vt:lpstr>Brin</vt:lpstr>
      <vt:lpstr>ANIMALS Numbers and value of the numbers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Marja Panker</cp:lastModifiedBy>
  <cp:revision>96</cp:revision>
  <dcterms:created xsi:type="dcterms:W3CDTF">2017-10-14T19:14:33Z</dcterms:created>
  <dcterms:modified xsi:type="dcterms:W3CDTF">2018-03-29T18:29:27Z</dcterms:modified>
</cp:coreProperties>
</file>