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
  </p:notesMasterIdLst>
  <p:handoutMasterIdLst>
    <p:handoutMasterId r:id="rId5"/>
  </p:handoutMasterIdLst>
  <p:sldIdLst>
    <p:sldId id="256" r:id="rId2"/>
    <p:sldId id="257"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7">
          <p15:clr>
            <a:srgbClr val="A4A3A4"/>
          </p15:clr>
        </p15:guide>
        <p15:guide id="2" pos="238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0" d="100"/>
          <a:sy n="110" d="100"/>
        </p:scale>
        <p:origin x="-1650" y="-6"/>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11/04/2018</a:t>
            </a:fld>
            <a:endParaRPr lang="fr-FR"/>
          </a:p>
        </p:txBody>
      </p:sp>
      <p:sp>
        <p:nvSpPr>
          <p:cNvPr id="4" name="Espace réservé du pied de page 3">
            <a:extLst>
              <a:ext uri="{FF2B5EF4-FFF2-40B4-BE49-F238E27FC236}">
                <a16:creationId xmlns:a16="http://schemas.microsoft.com/office/drawing/2014/main" xmlns=""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11/04/2018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ames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xmlns=""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xmlns=""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xmlns=""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xmlns=""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smtClean="0"/>
              <a:t>clic </a:t>
            </a:r>
            <a:r>
              <a:rPr lang="fr-FR" dirty="0"/>
              <a:t>&amp; </a:t>
            </a:r>
            <a:r>
              <a:rPr lang="fr-FR" dirty="0" err="1"/>
              <a:t>write</a:t>
            </a:r>
            <a:endParaRPr lang="fr-FR" dirty="0"/>
          </a:p>
        </p:txBody>
      </p:sp>
      <p:sp>
        <p:nvSpPr>
          <p:cNvPr id="14" name="Rectangle 13">
            <a:extLst>
              <a:ext uri="{FF2B5EF4-FFF2-40B4-BE49-F238E27FC236}">
                <a16:creationId xmlns:a16="http://schemas.microsoft.com/office/drawing/2014/main" xmlns=""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xmlns=""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xmlns=""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xmlns="" id="{21BB1204-9251-47C6-AC69-85376C2E1CAA}"/>
              </a:ext>
            </a:extLst>
          </p:cNvPr>
          <p:cNvSpPr>
            <a:spLocks noGrp="1"/>
          </p:cNvSpPr>
          <p:nvPr>
            <p:ph type="body" sz="quarter" idx="16" hasCustomPrompt="1"/>
          </p:nvPr>
        </p:nvSpPr>
        <p:spPr>
          <a:xfrm>
            <a:off x="1619113" y="1398711"/>
            <a:ext cx="900000" cy="274302"/>
          </a:xfrm>
        </p:spPr>
        <p:txBody>
          <a:bodyPr>
            <a:normAutofit/>
          </a:bodyPr>
          <a:lstStyle>
            <a:lvl1pPr>
              <a:defRPr/>
            </a:lvl1pPr>
          </a:lstStyle>
          <a:p>
            <a:pPr lvl="0"/>
            <a:r>
              <a:rPr lang="fr-FR" dirty="0" smtClean="0"/>
              <a:t>Clic &amp; </a:t>
            </a:r>
            <a:r>
              <a:rPr lang="fr-FR" dirty="0" err="1" smtClean="0"/>
              <a:t>write</a:t>
            </a:r>
            <a:r>
              <a:rPr lang="fr-FR" dirty="0" smtClean="0"/>
              <a:t> </a:t>
            </a:r>
            <a:endParaRPr lang="fr-FR" dirty="0"/>
          </a:p>
        </p:txBody>
      </p:sp>
      <p:sp>
        <p:nvSpPr>
          <p:cNvPr id="20" name="Espace réservé du texte 6">
            <a:extLst>
              <a:ext uri="{FF2B5EF4-FFF2-40B4-BE49-F238E27FC236}">
                <a16:creationId xmlns:a16="http://schemas.microsoft.com/office/drawing/2014/main" xmlns=""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xmlns=""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xmlns=""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err="1" smtClean="0">
                <a:solidFill>
                  <a:schemeClr val="accent6">
                    <a:lumMod val="50000"/>
                  </a:schemeClr>
                </a:solidFill>
              </a:rPr>
              <a:t>Aims</a:t>
            </a:r>
            <a:r>
              <a:rPr lang="fr-FR" sz="1400" b="1" dirty="0" smtClean="0">
                <a:solidFill>
                  <a:schemeClr val="accent6">
                    <a:lumMod val="50000"/>
                  </a:schemeClr>
                </a:solidFill>
              </a:rPr>
              <a:t> of the </a:t>
            </a:r>
            <a:r>
              <a:rPr lang="fr-FR" sz="1400" b="1" dirty="0" err="1" smtClean="0">
                <a:solidFill>
                  <a:schemeClr val="accent6">
                    <a:lumMod val="50000"/>
                  </a:schemeClr>
                </a:solidFill>
              </a:rPr>
              <a:t>game</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23" name="ZoneTexte 22">
            <a:extLst>
              <a:ext uri="{FF2B5EF4-FFF2-40B4-BE49-F238E27FC236}">
                <a16:creationId xmlns:a16="http://schemas.microsoft.com/office/drawing/2014/main" xmlns=""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chemeClr val="accent6">
                    <a:lumMod val="50000"/>
                  </a:schemeClr>
                </a:solidFill>
              </a:rPr>
              <a:t>Materials</a:t>
            </a:r>
          </a:p>
        </p:txBody>
      </p:sp>
      <p:sp>
        <p:nvSpPr>
          <p:cNvPr id="24" name="Rectangle 23">
            <a:extLst>
              <a:ext uri="{FF2B5EF4-FFF2-40B4-BE49-F238E27FC236}">
                <a16:creationId xmlns:a16="http://schemas.microsoft.com/office/drawing/2014/main" xmlns=""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xmlns=""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smtClean="0">
                <a:solidFill>
                  <a:schemeClr val="accent6">
                    <a:lumMod val="50000"/>
                  </a:schemeClr>
                </a:solidFill>
              </a:rPr>
              <a:t>How to </a:t>
            </a:r>
            <a:r>
              <a:rPr lang="fr-FR" sz="1400" b="1" u="none" dirty="0" err="1" smtClean="0">
                <a:solidFill>
                  <a:schemeClr val="accent6">
                    <a:lumMod val="50000"/>
                  </a:schemeClr>
                </a:solidFill>
              </a:rPr>
              <a:t>play</a:t>
            </a:r>
            <a:r>
              <a:rPr lang="fr-FR" sz="1400" b="1" u="none" dirty="0" smtClean="0">
                <a:solidFill>
                  <a:schemeClr val="accent6">
                    <a:lumMod val="50000"/>
                  </a:schemeClr>
                </a:solidFill>
              </a:rPr>
              <a:t> ? </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1" name="ZoneTexte 10">
            <a:extLst>
              <a:ext uri="{FF2B5EF4-FFF2-40B4-BE49-F238E27FC236}">
                <a16:creationId xmlns:a16="http://schemas.microsoft.com/office/drawing/2014/main" xmlns=""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Class </a:t>
            </a:r>
            <a:r>
              <a:rPr lang="fr-FR" sz="1400" b="1" dirty="0" err="1">
                <a:solidFill>
                  <a:schemeClr val="accent6">
                    <a:lumMod val="50000"/>
                  </a:schemeClr>
                </a:solidFill>
              </a:rPr>
              <a:t>level</a:t>
            </a:r>
            <a:endParaRPr lang="fr-FR" sz="1400" b="1" dirty="0">
              <a:solidFill>
                <a:schemeClr val="accent6">
                  <a:lumMod val="50000"/>
                </a:schemeClr>
              </a:solidFill>
            </a:endParaRPr>
          </a:p>
        </p:txBody>
      </p:sp>
      <p:sp>
        <p:nvSpPr>
          <p:cNvPr id="12" name="ZoneTexte 11">
            <a:extLst>
              <a:ext uri="{FF2B5EF4-FFF2-40B4-BE49-F238E27FC236}">
                <a16:creationId xmlns:a16="http://schemas.microsoft.com/office/drawing/2014/main" xmlns="" id="{A1922824-3056-4BB1-B1B7-9BB628C288F5}"/>
              </a:ext>
            </a:extLst>
          </p:cNvPr>
          <p:cNvSpPr txBox="1"/>
          <p:nvPr userDrawn="1"/>
        </p:nvSpPr>
        <p:spPr>
          <a:xfrm>
            <a:off x="1619112" y="930185"/>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err="1" smtClean="0">
                <a:solidFill>
                  <a:schemeClr val="accent6">
                    <a:lumMod val="50000"/>
                  </a:schemeClr>
                </a:solidFill>
              </a:rPr>
              <a:t>Number</a:t>
            </a:r>
            <a:r>
              <a:rPr lang="fr-FR" sz="1400" b="1" dirty="0" smtClean="0">
                <a:solidFill>
                  <a:schemeClr val="accent6">
                    <a:lumMod val="50000"/>
                  </a:schemeClr>
                </a:solidFill>
              </a:rPr>
              <a:t> of </a:t>
            </a:r>
            <a:r>
              <a:rPr lang="fr-FR" sz="1400" b="1" dirty="0" err="1" smtClean="0">
                <a:solidFill>
                  <a:schemeClr val="accent6">
                    <a:lumMod val="50000"/>
                  </a:schemeClr>
                </a:solidFill>
              </a:rPr>
              <a:t>gamers</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6" name="ZoneTexte 15">
            <a:extLst>
              <a:ext uri="{FF2B5EF4-FFF2-40B4-BE49-F238E27FC236}">
                <a16:creationId xmlns:a16="http://schemas.microsoft.com/office/drawing/2014/main" xmlns=""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 </a:t>
            </a:r>
            <a:r>
              <a:rPr lang="fr-FR" sz="1400" b="1" dirty="0" err="1">
                <a:solidFill>
                  <a:schemeClr val="accent6">
                    <a:lumMod val="50000"/>
                  </a:schemeClr>
                </a:solidFill>
              </a:rPr>
              <a:t>Performed</a:t>
            </a:r>
            <a:r>
              <a:rPr lang="fr-FR" sz="1400" b="1" dirty="0">
                <a:solidFill>
                  <a:schemeClr val="accent6">
                    <a:lumMod val="50000"/>
                  </a:schemeClr>
                </a:solidFill>
              </a:rPr>
              <a:t> by : </a:t>
            </a: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xmlns=""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55328" y="617086"/>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xmlns=""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xmlns=""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2" name="Espace réservé du numéro de diapositive 31"/>
          <p:cNvSpPr>
            <a:spLocks noGrp="1"/>
          </p:cNvSpPr>
          <p:nvPr>
            <p:ph type="sldNum" sz="quarter" idx="25"/>
          </p:nvPr>
        </p:nvSpPr>
        <p:spPr>
          <a:xfrm>
            <a:off x="594740" y="261560"/>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mes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xmlns=""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xmlns=""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Espace réservé du numéro de diapositive 12"/>
          <p:cNvSpPr>
            <a:spLocks noGrp="1"/>
          </p:cNvSpPr>
          <p:nvPr>
            <p:ph type="sldNum" sz="quarter" idx="24"/>
          </p:nvPr>
        </p:nvSpPr>
        <p:spPr>
          <a:xfrm>
            <a:off x="601663" y="199569"/>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chemeClr val="accent6">
                    <a:lumMod val="50000"/>
                  </a:schemeClr>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0" y="6740941"/>
            <a:ext cx="1081775" cy="1213842"/>
          </a:xfrm>
        </p:spPr>
        <p:txBody>
          <a:bodyPr/>
          <a:lstStyle>
            <a:lvl1pPr algn="ctr">
              <a:defRPr sz="3200">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xmlns="" id="{BAF42468-8A01-463E-B5B2-E9D48C21A746}"/>
              </a:ext>
            </a:extLst>
          </p:cNvPr>
          <p:cNvSpPr txBox="1"/>
          <p:nvPr userDrawn="1"/>
        </p:nvSpPr>
        <p:spPr>
          <a:xfrm>
            <a:off x="1605446" y="4982465"/>
            <a:ext cx="5528012" cy="646331"/>
          </a:xfrm>
          <a:prstGeom prst="rect">
            <a:avLst/>
          </a:prstGeom>
          <a:noFill/>
        </p:spPr>
        <p:txBody>
          <a:bodyPr wrap="square" rtlCol="0">
            <a:spAutoFit/>
          </a:bodyPr>
          <a:lstStyle/>
          <a:p>
            <a:pPr algn="ctr"/>
            <a:r>
              <a:rPr lang="fr-FR" i="1" dirty="0">
                <a:solidFill>
                  <a:schemeClr val="accent6">
                    <a:lumMod val="50000"/>
                  </a:schemeClr>
                </a:solidFill>
              </a:rPr>
              <a:t>A collection of </a:t>
            </a:r>
            <a:r>
              <a:rPr lang="fr-FR" i="1" dirty="0" smtClean="0">
                <a:solidFill>
                  <a:schemeClr val="accent6">
                    <a:lumMod val="50000"/>
                  </a:schemeClr>
                </a:solidFill>
              </a:rPr>
              <a:t>maths </a:t>
            </a:r>
            <a:r>
              <a:rPr lang="fr-FR" i="1" dirty="0" err="1">
                <a:solidFill>
                  <a:schemeClr val="accent6">
                    <a:lumMod val="50000"/>
                  </a:schemeClr>
                </a:solidFill>
              </a:rPr>
              <a:t>games</a:t>
            </a:r>
            <a:endParaRPr lang="fr-FR" i="1" dirty="0">
              <a:solidFill>
                <a:schemeClr val="accent6">
                  <a:lumMod val="50000"/>
                </a:schemeClr>
              </a:solidFill>
            </a:endParaRPr>
          </a:p>
          <a:p>
            <a:pPr algn="ctr"/>
            <a:r>
              <a:rPr lang="fr-FR" i="1" dirty="0">
                <a:solidFill>
                  <a:schemeClr val="accent6">
                    <a:lumMod val="50000"/>
                  </a:schemeClr>
                </a:solidFill>
              </a:rPr>
              <a:t>for </a:t>
            </a:r>
            <a:r>
              <a:rPr lang="fr-FR" i="1" dirty="0" err="1">
                <a:solidFill>
                  <a:schemeClr val="accent6">
                    <a:lumMod val="50000"/>
                  </a:schemeClr>
                </a:solidFill>
              </a:rPr>
              <a:t>primary</a:t>
            </a:r>
            <a:r>
              <a:rPr lang="fr-FR" i="1" dirty="0">
                <a:solidFill>
                  <a:schemeClr val="accent6">
                    <a:lumMod val="50000"/>
                  </a:schemeClr>
                </a:solidFill>
              </a:rPr>
              <a:t> </a:t>
            </a:r>
            <a:r>
              <a:rPr lang="fr-FR" i="1" dirty="0" err="1">
                <a:solidFill>
                  <a:schemeClr val="accent6">
                    <a:lumMod val="50000"/>
                  </a:schemeClr>
                </a:solidFill>
              </a:rPr>
              <a:t>school</a:t>
            </a:r>
            <a:r>
              <a:rPr lang="fr-FR" i="1" dirty="0">
                <a:solidFill>
                  <a:schemeClr val="accent6">
                    <a:lumMod val="50000"/>
                  </a:schemeClr>
                </a:solidFill>
              </a:rPr>
              <a:t> </a:t>
            </a:r>
            <a:r>
              <a:rPr lang="fr-FR" i="1" dirty="0" err="1" smtClean="0">
                <a:solidFill>
                  <a:schemeClr val="accent6">
                    <a:lumMod val="50000"/>
                  </a:schemeClr>
                </a:solidFill>
              </a:rPr>
              <a:t>teachers</a:t>
            </a:r>
            <a:r>
              <a:rPr lang="fr-FR" i="1" dirty="0" smtClean="0">
                <a:solidFill>
                  <a:schemeClr val="accent6">
                    <a:lumMod val="50000"/>
                  </a:schemeClr>
                </a:solidFill>
              </a:rPr>
              <a:t> and </a:t>
            </a:r>
            <a:r>
              <a:rPr lang="fr-FR" i="1" dirty="0" err="1" smtClean="0">
                <a:solidFill>
                  <a:schemeClr val="accent6">
                    <a:lumMod val="50000"/>
                  </a:schemeClr>
                </a:solidFill>
              </a:rPr>
              <a:t>pupils</a:t>
            </a:r>
            <a:endParaRPr lang="fr-FR" i="1" dirty="0">
              <a:solidFill>
                <a:schemeClr val="accent6">
                  <a:lumMod val="50000"/>
                </a:schemeClr>
              </a:solidFill>
            </a:endParaRPr>
          </a:p>
        </p:txBody>
      </p:sp>
      <p:sp>
        <p:nvSpPr>
          <p:cNvPr id="11" name="ZoneTexte 10">
            <a:extLst>
              <a:ext uri="{FF2B5EF4-FFF2-40B4-BE49-F238E27FC236}">
                <a16:creationId xmlns:a16="http://schemas.microsoft.com/office/drawing/2014/main" xmlns=""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chemeClr val="accent6">
                    <a:lumMod val="50000"/>
                  </a:schemeClr>
                </a:solidFill>
                <a:latin typeface="+mj-lt"/>
              </a:rPr>
              <a:t>MATHS THROUGH GAMES</a:t>
            </a:r>
          </a:p>
        </p:txBody>
      </p:sp>
      <p:pic>
        <p:nvPicPr>
          <p:cNvPr id="12" name="Image 11">
            <a:extLst>
              <a:ext uri="{FF2B5EF4-FFF2-40B4-BE49-F238E27FC236}">
                <a16:creationId xmlns:a16="http://schemas.microsoft.com/office/drawing/2014/main" xmlns=""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xmlns=""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xmlns="" id="{EF626B33-9B32-4C9A-ABB0-147D410F0DE9}"/>
              </a:ext>
            </a:extLst>
          </p:cNvPr>
          <p:cNvSpPr txBox="1"/>
          <p:nvPr userDrawn="1"/>
        </p:nvSpPr>
        <p:spPr>
          <a:xfrm>
            <a:off x="601664" y="975360"/>
            <a:ext cx="6408736" cy="1200329"/>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endParaRPr lang="fr-FR" dirty="0" smtClean="0">
              <a:latin typeface="Times New Roman" panose="02020603050405020304" pitchFamily="18" charset="0"/>
              <a:cs typeface="Times New Roman" panose="02020603050405020304" pitchFamily="18" charset="0"/>
            </a:endParaRPr>
          </a:p>
          <a:p>
            <a:pPr algn="ctr"/>
            <a:endParaRPr lang="fr-FR" dirty="0" smtClean="0">
              <a:latin typeface="Times New Roman" panose="02020603050405020304" pitchFamily="18" charset="0"/>
              <a:cs typeface="Times New Roman" panose="02020603050405020304" pitchFamily="18" charset="0"/>
            </a:endParaRPr>
          </a:p>
          <a:p>
            <a:pPr algn="ctr"/>
            <a:r>
              <a:rPr lang="fr-FR" u="sng" dirty="0" smtClean="0">
                <a:solidFill>
                  <a:schemeClr val="accent1"/>
                </a:solidFill>
                <a:latin typeface="Times New Roman" panose="02020603050405020304" pitchFamily="18" charset="0"/>
                <a:cs typeface="Times New Roman" panose="02020603050405020304" pitchFamily="18" charset="0"/>
              </a:rPr>
              <a:t>www.mathsenjeu.eklablog.com</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chemeClr val="accent6">
                    <a:lumMod val="50000"/>
                  </a:schemeClr>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chemeClr val="accent6">
              <a:lumMod val="50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Od pola do pola</a:t>
            </a:r>
            <a:endParaRPr lang="en-US" dirty="0"/>
          </a:p>
        </p:txBody>
      </p:sp>
      <p:sp>
        <p:nvSpPr>
          <p:cNvPr id="3" name="Espace réservé du texte 2"/>
          <p:cNvSpPr>
            <a:spLocks noGrp="1"/>
          </p:cNvSpPr>
          <p:nvPr>
            <p:ph type="body" sz="quarter" idx="13"/>
          </p:nvPr>
        </p:nvSpPr>
        <p:spPr/>
        <p:txBody>
          <a:bodyPr>
            <a:normAutofit lnSpcReduction="10000"/>
          </a:bodyPr>
          <a:lstStyle/>
          <a:p>
            <a:r>
              <a:rPr lang="sl-SI" smtClean="0"/>
              <a:t>3-5 razred</a:t>
            </a:r>
            <a:endParaRPr lang="en-US" dirty="0"/>
          </a:p>
        </p:txBody>
      </p:sp>
      <p:sp>
        <p:nvSpPr>
          <p:cNvPr id="4" name="Espace réservé du texte 3"/>
          <p:cNvSpPr>
            <a:spLocks noGrp="1"/>
          </p:cNvSpPr>
          <p:nvPr>
            <p:ph type="body" sz="quarter" idx="15"/>
          </p:nvPr>
        </p:nvSpPr>
        <p:spPr/>
        <p:txBody>
          <a:bodyPr>
            <a:normAutofit fontScale="92500" lnSpcReduction="10000"/>
          </a:bodyPr>
          <a:lstStyle/>
          <a:p>
            <a:r>
              <a:rPr lang="sl-SI" dirty="0" smtClean="0"/>
              <a:t>Utrjevanje zapisa števil na različne načine</a:t>
            </a:r>
          </a:p>
          <a:p>
            <a:r>
              <a:rPr lang="sl-SI" dirty="0" smtClean="0"/>
              <a:t>Utrjevanje zaporedij števil</a:t>
            </a:r>
          </a:p>
          <a:p>
            <a:r>
              <a:rPr lang="sl-SI" smtClean="0"/>
              <a:t>Bralno razumevanje</a:t>
            </a:r>
            <a:endParaRPr lang="sl-SI" dirty="0" smtClean="0"/>
          </a:p>
          <a:p>
            <a:r>
              <a:rPr lang="sl-SI" dirty="0" smtClean="0"/>
              <a:t>Spoznavanje svetovnih zgodovinskih in geografskih znamenitosti in znanih osebnosti</a:t>
            </a:r>
          </a:p>
          <a:p>
            <a:r>
              <a:rPr lang="sl-SI" dirty="0" smtClean="0"/>
              <a:t>Učenje z igro</a:t>
            </a:r>
            <a:endParaRPr lang="en-US" dirty="0"/>
          </a:p>
        </p:txBody>
      </p:sp>
      <p:sp>
        <p:nvSpPr>
          <p:cNvPr id="5" name="Espace réservé du texte 4"/>
          <p:cNvSpPr>
            <a:spLocks noGrp="1"/>
          </p:cNvSpPr>
          <p:nvPr>
            <p:ph type="body" sz="quarter" idx="16"/>
          </p:nvPr>
        </p:nvSpPr>
        <p:spPr/>
        <p:txBody>
          <a:bodyPr>
            <a:normAutofit fontScale="92500"/>
          </a:bodyPr>
          <a:lstStyle/>
          <a:p>
            <a:r>
              <a:rPr lang="sl-SI" dirty="0" smtClean="0"/>
              <a:t>6 (3 </a:t>
            </a:r>
            <a:r>
              <a:rPr lang="sl-SI" dirty="0" smtClean="0"/>
              <a:t>pari)</a:t>
            </a:r>
            <a:endParaRPr lang="en-US" dirty="0"/>
          </a:p>
        </p:txBody>
      </p:sp>
      <p:sp>
        <p:nvSpPr>
          <p:cNvPr id="6" name="Espace réservé du texte 5"/>
          <p:cNvSpPr>
            <a:spLocks noGrp="1"/>
          </p:cNvSpPr>
          <p:nvPr>
            <p:ph type="body" sz="quarter" idx="17"/>
          </p:nvPr>
        </p:nvSpPr>
        <p:spPr/>
        <p:txBody>
          <a:bodyPr/>
          <a:lstStyle/>
          <a:p>
            <a:r>
              <a:rPr lang="sl-SI" dirty="0" smtClean="0"/>
              <a:t>Tina Klopčič </a:t>
            </a:r>
            <a:r>
              <a:rPr lang="sl-SI" dirty="0" err="1" smtClean="0"/>
              <a:t>Dobrić</a:t>
            </a:r>
            <a:r>
              <a:rPr lang="sl-SI" dirty="0" smtClean="0"/>
              <a:t>, Osnovna šola Vič</a:t>
            </a:r>
            <a:r>
              <a:rPr lang="sl-SI" dirty="0"/>
              <a:t>, Ljubljana, Slovenija, os.vic@guest.arnes.si</a:t>
            </a:r>
            <a:endParaRPr lang="en-US" dirty="0"/>
          </a:p>
        </p:txBody>
      </p:sp>
      <p:sp>
        <p:nvSpPr>
          <p:cNvPr id="7" name="Espace réservé du texte 6"/>
          <p:cNvSpPr>
            <a:spLocks noGrp="1"/>
          </p:cNvSpPr>
          <p:nvPr>
            <p:ph type="body" sz="quarter" idx="18"/>
          </p:nvPr>
        </p:nvSpPr>
        <p:spPr/>
        <p:txBody>
          <a:bodyPr>
            <a:normAutofit fontScale="62500" lnSpcReduction="20000"/>
          </a:bodyPr>
          <a:lstStyle/>
          <a:p>
            <a:r>
              <a:rPr lang="sl-SI" dirty="0" smtClean="0"/>
              <a:t>Plastificirana podlaga sveta (1x)</a:t>
            </a:r>
          </a:p>
          <a:p>
            <a:r>
              <a:rPr lang="sl-SI" dirty="0" smtClean="0"/>
              <a:t>Plastificirane celine s fotografijami (6x)</a:t>
            </a:r>
          </a:p>
          <a:p>
            <a:r>
              <a:rPr lang="sl-SI" dirty="0" smtClean="0"/>
              <a:t>Plastificirane igralne kartice (6 x 10)</a:t>
            </a:r>
          </a:p>
          <a:p>
            <a:r>
              <a:rPr lang="sl-SI" dirty="0" smtClean="0"/>
              <a:t>Igralne figurice s podstavki– medved (3x) in pingvin (3x)</a:t>
            </a:r>
          </a:p>
          <a:p>
            <a:r>
              <a:rPr lang="sl-SI" dirty="0" smtClean="0"/>
              <a:t>Igralne kocke v barvah celin (3x)</a:t>
            </a:r>
          </a:p>
          <a:p>
            <a:r>
              <a:rPr lang="sl-SI" dirty="0" smtClean="0"/>
              <a:t>Flomastri (navadni, nealkoholni) (6x)</a:t>
            </a:r>
          </a:p>
          <a:p>
            <a:r>
              <a:rPr lang="sl-SI" dirty="0" smtClean="0"/>
              <a:t>Rešitve </a:t>
            </a:r>
          </a:p>
          <a:p>
            <a:endParaRPr lang="sl-SI" dirty="0" smtClean="0"/>
          </a:p>
          <a:p>
            <a:endParaRPr lang="sl-SI" dirty="0" smtClean="0"/>
          </a:p>
          <a:p>
            <a:endParaRPr lang="en-US" dirty="0"/>
          </a:p>
        </p:txBody>
      </p:sp>
      <p:sp>
        <p:nvSpPr>
          <p:cNvPr id="8" name="Espace réservé du texte 7"/>
          <p:cNvSpPr>
            <a:spLocks noGrp="1"/>
          </p:cNvSpPr>
          <p:nvPr>
            <p:ph type="body" sz="quarter" idx="21"/>
          </p:nvPr>
        </p:nvSpPr>
        <p:spPr>
          <a:xfrm>
            <a:off x="617676" y="3623481"/>
            <a:ext cx="6480000" cy="6470808"/>
          </a:xfrm>
        </p:spPr>
        <p:txBody>
          <a:bodyPr/>
          <a:lstStyle/>
          <a:p>
            <a:pPr marL="0" indent="0">
              <a:buNone/>
            </a:pPr>
            <a:endParaRPr lang="sl-SI" dirty="0" smtClean="0"/>
          </a:p>
          <a:p>
            <a:r>
              <a:rPr lang="sl-SI" dirty="0" smtClean="0"/>
              <a:t>Učenci </a:t>
            </a:r>
            <a:r>
              <a:rPr lang="sl-SI" dirty="0"/>
              <a:t>se razdelijo v skupine po </a:t>
            </a:r>
            <a:r>
              <a:rPr lang="sl-SI" dirty="0" smtClean="0"/>
              <a:t>6</a:t>
            </a:r>
            <a:r>
              <a:rPr lang="sl-SI" dirty="0" smtClean="0"/>
              <a:t>.</a:t>
            </a:r>
          </a:p>
          <a:p>
            <a:endParaRPr lang="sl-SI" dirty="0"/>
          </a:p>
          <a:p>
            <a:endParaRPr lang="sl-SI" dirty="0" smtClean="0"/>
          </a:p>
          <a:p>
            <a:endParaRPr lang="sl-SI" dirty="0" smtClean="0"/>
          </a:p>
          <a:p>
            <a:r>
              <a:rPr lang="sl-SI" dirty="0" smtClean="0"/>
              <a:t>Učenci v skupini se razdelijo v tri pare.</a:t>
            </a:r>
            <a:r>
              <a:rPr lang="sl-SI" dirty="0"/>
              <a:t> </a:t>
            </a:r>
            <a:endParaRPr lang="sl-SI" dirty="0" smtClean="0"/>
          </a:p>
          <a:p>
            <a:endParaRPr lang="sl-SI" dirty="0"/>
          </a:p>
          <a:p>
            <a:endParaRPr lang="sl-SI" dirty="0" smtClean="0"/>
          </a:p>
          <a:p>
            <a:endParaRPr lang="sl-SI" dirty="0"/>
          </a:p>
          <a:p>
            <a:pPr marL="0" indent="0">
              <a:buNone/>
            </a:pPr>
            <a:endParaRPr lang="sl-SI" dirty="0" smtClean="0"/>
          </a:p>
          <a:p>
            <a:r>
              <a:rPr lang="sl-SI" dirty="0" smtClean="0"/>
              <a:t>V vsakem paru si učenca določita vlogi – polarni medved ali pingvin. </a:t>
            </a:r>
            <a:endParaRPr lang="sl-SI" dirty="0" smtClean="0"/>
          </a:p>
          <a:p>
            <a:pPr marL="0" indent="0">
              <a:buNone/>
            </a:pPr>
            <a:endParaRPr lang="sl-SI" dirty="0" smtClean="0"/>
          </a:p>
          <a:p>
            <a:r>
              <a:rPr lang="sl-SI" dirty="0" smtClean="0"/>
              <a:t>Vsaka </a:t>
            </a:r>
            <a:r>
              <a:rPr lang="sl-SI" dirty="0"/>
              <a:t>skupina dobi 1 podlago </a:t>
            </a:r>
            <a:r>
              <a:rPr lang="sl-SI" dirty="0" smtClean="0"/>
              <a:t>sveta, 6 </a:t>
            </a:r>
            <a:r>
              <a:rPr lang="sl-SI" dirty="0"/>
              <a:t>celin, </a:t>
            </a:r>
            <a:r>
              <a:rPr lang="sl-SI" dirty="0" smtClean="0"/>
              <a:t>igralne kartice (6 kompletov), 6 </a:t>
            </a:r>
            <a:r>
              <a:rPr lang="sl-SI" dirty="0"/>
              <a:t>figuric s podstavki, 3 igralne </a:t>
            </a:r>
            <a:r>
              <a:rPr lang="sl-SI" dirty="0" smtClean="0"/>
              <a:t>kocke (vsak par ima 1 kocko) </a:t>
            </a:r>
            <a:r>
              <a:rPr lang="sl-SI" dirty="0"/>
              <a:t>in 6 flomastrov</a:t>
            </a:r>
            <a:r>
              <a:rPr lang="sl-SI" dirty="0" smtClean="0"/>
              <a:t>.</a:t>
            </a:r>
          </a:p>
          <a:p>
            <a:r>
              <a:rPr lang="sl-SI" dirty="0" smtClean="0"/>
              <a:t>Eden vrže kocko in dobi celino, ki mu jo prikaže kocka. Poleg celine dobi še pripadajoče igralne kartice, flomaster in ustrezno igralno figurico.  </a:t>
            </a:r>
            <a:endParaRPr lang="sl-SI" dirty="0" smtClean="0"/>
          </a:p>
          <a:p>
            <a:endParaRPr lang="sl-SI" dirty="0"/>
          </a:p>
          <a:p>
            <a:endParaRPr lang="sl-SI" dirty="0" smtClean="0"/>
          </a:p>
          <a:p>
            <a:endParaRPr lang="sl-SI" dirty="0" smtClean="0"/>
          </a:p>
          <a:p>
            <a:r>
              <a:rPr lang="sl-SI" dirty="0" smtClean="0"/>
              <a:t>Nato mečejo kocko še ostali učenci. Če je prikazana celina že zasedena, meče učenec kocko še enkrat. </a:t>
            </a:r>
          </a:p>
          <a:p>
            <a:r>
              <a:rPr lang="sl-SI" dirty="0" smtClean="0"/>
              <a:t>V parih okoli zemljevida sveta pričnejo z igro. Poleg celine si postavijo pripadajoče kartice (obrnjene navzdol</a:t>
            </a:r>
            <a:r>
              <a:rPr lang="sl-SI" dirty="0" smtClean="0"/>
              <a:t>).</a:t>
            </a:r>
          </a:p>
          <a:p>
            <a:endParaRPr lang="sl-SI" dirty="0" smtClean="0"/>
          </a:p>
          <a:p>
            <a:endParaRPr lang="sl-SI" dirty="0"/>
          </a:p>
          <a:p>
            <a:endParaRPr lang="sl-SI" dirty="0" smtClean="0"/>
          </a:p>
          <a:p>
            <a:endParaRPr lang="sl-SI" dirty="0" smtClean="0"/>
          </a:p>
          <a:p>
            <a:endParaRPr lang="sl-SI" dirty="0"/>
          </a:p>
          <a:p>
            <a:endParaRPr lang="sl-SI" dirty="0" smtClean="0"/>
          </a:p>
          <a:p>
            <a:endParaRPr lang="sl-SI" dirty="0" smtClean="0"/>
          </a:p>
          <a:p>
            <a:endParaRPr lang="en-US" dirty="0"/>
          </a:p>
        </p:txBody>
      </p:sp>
      <p:sp>
        <p:nvSpPr>
          <p:cNvPr id="9" name="Espace réservé du texte 8"/>
          <p:cNvSpPr>
            <a:spLocks noGrp="1"/>
          </p:cNvSpPr>
          <p:nvPr>
            <p:ph type="body" sz="quarter" idx="22"/>
          </p:nvPr>
        </p:nvSpPr>
        <p:spPr/>
        <p:txBody>
          <a:bodyPr/>
          <a:lstStyle/>
          <a:p>
            <a:r>
              <a:rPr lang="sl-SI" dirty="0" err="1" smtClean="0"/>
              <a:t>Numbers</a:t>
            </a:r>
            <a:endParaRPr lang="en-US" dirty="0"/>
          </a:p>
        </p:txBody>
      </p:sp>
      <p:sp>
        <p:nvSpPr>
          <p:cNvPr id="10" name="Espace réservé du numéro de diapositive 9"/>
          <p:cNvSpPr>
            <a:spLocks noGrp="1"/>
          </p:cNvSpPr>
          <p:nvPr>
            <p:ph type="sldNum" sz="quarter" idx="25"/>
          </p:nvPr>
        </p:nvSpPr>
        <p:spPr/>
        <p:txBody>
          <a:bodyPr/>
          <a:lstStyle/>
          <a:p>
            <a:fld id="{D57F1E4F-1CFF-5643-939E-217C01CDF565}" type="slidenum">
              <a:rPr lang="en-US" smtClean="0"/>
              <a:pPr/>
              <a:t>1</a:t>
            </a:fld>
            <a:endParaRPr lang="en-US" dirty="0"/>
          </a:p>
        </p:txBody>
      </p:sp>
      <p:pic>
        <p:nvPicPr>
          <p:cNvPr id="11" name="Slika 10" descr="C:\Users\milan\AppData\Local\Microsoft\Windows\INetCache\Content.Word\IMG_2274.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1155" y="4161379"/>
            <a:ext cx="1001217" cy="724120"/>
          </a:xfrm>
          <a:prstGeom prst="rect">
            <a:avLst/>
          </a:prstGeom>
          <a:noFill/>
          <a:ln>
            <a:noFill/>
          </a:ln>
        </p:spPr>
      </p:pic>
      <p:pic>
        <p:nvPicPr>
          <p:cNvPr id="12" name="Slika 11" descr="C:\Users\milan\AppData\Local\Microsoft\Windows\INetCache\Content.Word\IMG_227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1155" y="5163945"/>
            <a:ext cx="1293640" cy="777760"/>
          </a:xfrm>
          <a:prstGeom prst="rect">
            <a:avLst/>
          </a:prstGeom>
          <a:noFill/>
          <a:ln>
            <a:noFill/>
          </a:ln>
        </p:spPr>
      </p:pic>
      <p:pic>
        <p:nvPicPr>
          <p:cNvPr id="13" name="Slika 12"/>
          <p:cNvPicPr/>
          <p:nvPr/>
        </p:nvPicPr>
        <p:blipFill rotWithShape="1">
          <a:blip r:embed="rId4"/>
          <a:srcRect l="31913" t="37301" r="40473" b="7672"/>
          <a:stretch/>
        </p:blipFill>
        <p:spPr bwMode="auto">
          <a:xfrm>
            <a:off x="4782606" y="5965630"/>
            <a:ext cx="471209" cy="511253"/>
          </a:xfrm>
          <a:prstGeom prst="rect">
            <a:avLst/>
          </a:prstGeom>
          <a:ln>
            <a:noFill/>
          </a:ln>
          <a:extLst>
            <a:ext uri="{53640926-AAD7-44D8-BBD7-CCE9431645EC}">
              <a14:shadowObscured xmlns:a14="http://schemas.microsoft.com/office/drawing/2010/main"/>
            </a:ext>
          </a:extLst>
        </p:spPr>
      </p:pic>
      <p:pic>
        <p:nvPicPr>
          <p:cNvPr id="14" name="Slika 13"/>
          <p:cNvPicPr/>
          <p:nvPr/>
        </p:nvPicPr>
        <p:blipFill rotWithShape="1">
          <a:blip r:embed="rId5"/>
          <a:srcRect l="38361" t="40741" r="37332" b="11111"/>
          <a:stretch/>
        </p:blipFill>
        <p:spPr bwMode="auto">
          <a:xfrm>
            <a:off x="5324984" y="5979918"/>
            <a:ext cx="384693" cy="496965"/>
          </a:xfrm>
          <a:prstGeom prst="rect">
            <a:avLst/>
          </a:prstGeom>
          <a:ln>
            <a:noFill/>
          </a:ln>
          <a:extLst>
            <a:ext uri="{53640926-AAD7-44D8-BBD7-CCE9431645EC}">
              <a14:shadowObscured xmlns:a14="http://schemas.microsoft.com/office/drawing/2010/main"/>
            </a:ext>
          </a:extLst>
        </p:spPr>
      </p:pic>
      <p:pic>
        <p:nvPicPr>
          <p:cNvPr id="15" name="Slika 14" descr="C:\Users\milan\AppData\Local\Microsoft\Windows\INetCache\Content.Word\IMG_2281.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9455" y="7429258"/>
            <a:ext cx="992917" cy="700535"/>
          </a:xfrm>
          <a:prstGeom prst="rect">
            <a:avLst/>
          </a:prstGeom>
          <a:noFill/>
          <a:ln>
            <a:noFill/>
          </a:ln>
        </p:spPr>
      </p:pic>
      <p:pic>
        <p:nvPicPr>
          <p:cNvPr id="16" name="Slika 15" descr="C:\Users\milan\AppData\Local\Microsoft\Windows\INetCache\Content.Word\IMG_2284.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455" y="8881725"/>
            <a:ext cx="1007775" cy="628409"/>
          </a:xfrm>
          <a:prstGeom prst="rect">
            <a:avLst/>
          </a:prstGeom>
          <a:noFill/>
          <a:ln>
            <a:noFill/>
          </a:ln>
        </p:spPr>
      </p:pic>
    </p:spTree>
    <p:extLst>
      <p:ext uri="{BB962C8B-B14F-4D97-AF65-F5344CB8AC3E}">
        <p14:creationId xmlns:p14="http://schemas.microsoft.com/office/powerpoint/2010/main" val="2219322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r>
              <a:rPr lang="sl-SI" dirty="0"/>
              <a:t>Vsak učenec v paru izbere zgornjo kartico, jo obrne, prebere in reši nalogo. Naloge učenci rešujejo s flomastri na kartice. </a:t>
            </a:r>
            <a:endParaRPr lang="sl-SI" dirty="0" smtClean="0"/>
          </a:p>
          <a:p>
            <a:endParaRPr lang="sl-SI" dirty="0"/>
          </a:p>
          <a:p>
            <a:endParaRPr lang="sl-SI" dirty="0" smtClean="0"/>
          </a:p>
          <a:p>
            <a:endParaRPr lang="sl-SI" dirty="0"/>
          </a:p>
          <a:p>
            <a:r>
              <a:rPr lang="sl-SI" dirty="0" smtClean="0"/>
              <a:t>Rešeno </a:t>
            </a:r>
            <a:r>
              <a:rPr lang="sl-SI" dirty="0"/>
              <a:t>kartico si položi na rob mize (rešitve se preverijo na koncu igre). </a:t>
            </a:r>
            <a:endParaRPr lang="sl-SI" dirty="0" smtClean="0"/>
          </a:p>
          <a:p>
            <a:endParaRPr lang="sl-SI" dirty="0"/>
          </a:p>
          <a:p>
            <a:endParaRPr lang="sl-SI" dirty="0" smtClean="0"/>
          </a:p>
          <a:p>
            <a:endParaRPr lang="sl-SI" dirty="0" smtClean="0"/>
          </a:p>
          <a:p>
            <a:pPr marL="0" indent="0">
              <a:buNone/>
            </a:pPr>
            <a:endParaRPr lang="sl-SI" dirty="0"/>
          </a:p>
          <a:p>
            <a:r>
              <a:rPr lang="sl-SI" dirty="0"/>
              <a:t>Ko oba učenca v paru rešita nalogo, enak postopek ponovita z drugo kartico</a:t>
            </a:r>
            <a:r>
              <a:rPr lang="sl-SI" dirty="0" smtClean="0"/>
              <a:t>.</a:t>
            </a:r>
          </a:p>
          <a:p>
            <a:endParaRPr lang="sl-SI" dirty="0"/>
          </a:p>
          <a:p>
            <a:endParaRPr lang="sl-SI" dirty="0" smtClean="0"/>
          </a:p>
          <a:p>
            <a:pPr marL="0" indent="0">
              <a:buNone/>
            </a:pPr>
            <a:endParaRPr lang="sl-SI" dirty="0" smtClean="0"/>
          </a:p>
          <a:p>
            <a:r>
              <a:rPr lang="sl-SI" dirty="0" smtClean="0"/>
              <a:t>Ko </a:t>
            </a:r>
            <a:r>
              <a:rPr lang="sl-SI" dirty="0"/>
              <a:t>rešita vseh deset nalog, zaprosita učitelja za rešitve. </a:t>
            </a:r>
            <a:endParaRPr lang="sl-SI" dirty="0" smtClean="0"/>
          </a:p>
          <a:p>
            <a:endParaRPr lang="sl-SI" dirty="0"/>
          </a:p>
          <a:p>
            <a:endParaRPr lang="sl-SI" dirty="0" smtClean="0"/>
          </a:p>
          <a:p>
            <a:endParaRPr lang="sl-SI" dirty="0"/>
          </a:p>
          <a:p>
            <a:pPr marL="0" indent="0">
              <a:buNone/>
            </a:pPr>
            <a:endParaRPr lang="sl-SI" dirty="0"/>
          </a:p>
          <a:p>
            <a:r>
              <a:rPr lang="sl-SI" dirty="0"/>
              <a:t>Vsak učenec dobi rešitve svojega nasprotnika.</a:t>
            </a:r>
          </a:p>
          <a:p>
            <a:r>
              <a:rPr lang="sl-SI" dirty="0"/>
              <a:t>Vsaka pravilno rešena naloga šteje 1 točko. </a:t>
            </a:r>
          </a:p>
          <a:p>
            <a:r>
              <a:rPr lang="sl-SI" dirty="0"/>
              <a:t>Preštejeta točke in ugotovita, kdo je zmagovalec.</a:t>
            </a:r>
          </a:p>
          <a:p>
            <a:r>
              <a:rPr lang="sl-SI" dirty="0"/>
              <a:t>Igro lahko nadaljujeta z drugimi celinami. </a:t>
            </a:r>
          </a:p>
          <a:p>
            <a:endParaRPr lang="sl-SI" dirty="0"/>
          </a:p>
          <a:p>
            <a:endParaRPr lang="en-US" dirty="0"/>
          </a:p>
        </p:txBody>
      </p:sp>
      <p:sp>
        <p:nvSpPr>
          <p:cNvPr id="3" name="Espace réservé du numéro de diapositive 2"/>
          <p:cNvSpPr>
            <a:spLocks noGrp="1"/>
          </p:cNvSpPr>
          <p:nvPr>
            <p:ph type="sldNum" sz="quarter" idx="24"/>
          </p:nvPr>
        </p:nvSpPr>
        <p:spPr/>
        <p:txBody>
          <a:bodyPr/>
          <a:lstStyle/>
          <a:p>
            <a:fld id="{D57F1E4F-1CFF-5643-939E-217C01CDF565}" type="slidenum">
              <a:rPr lang="en-US" smtClean="0"/>
              <a:pPr/>
              <a:t>2</a:t>
            </a:fld>
            <a:endParaRPr lang="en-US" dirty="0"/>
          </a:p>
        </p:txBody>
      </p:sp>
      <p:pic>
        <p:nvPicPr>
          <p:cNvPr id="4" name="Slika 3" descr="C:\Users\milan\AppData\Local\Microsoft\Windows\INetCache\Content.Word\IMG_228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757" y="1451413"/>
            <a:ext cx="1294738" cy="687122"/>
          </a:xfrm>
          <a:prstGeom prst="rect">
            <a:avLst/>
          </a:prstGeom>
          <a:noFill/>
          <a:ln>
            <a:noFill/>
          </a:ln>
        </p:spPr>
      </p:pic>
      <p:pic>
        <p:nvPicPr>
          <p:cNvPr id="5" name="Slika 4" descr="C:\Users\milan\AppData\Local\Microsoft\Windows\INetCache\Content.Word\IMG_229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5757" y="2446454"/>
            <a:ext cx="1313063" cy="829830"/>
          </a:xfrm>
          <a:prstGeom prst="rect">
            <a:avLst/>
          </a:prstGeom>
          <a:noFill/>
          <a:ln>
            <a:noFill/>
          </a:ln>
        </p:spPr>
      </p:pic>
      <p:pic>
        <p:nvPicPr>
          <p:cNvPr id="6" name="Slika 5" descr="C:\Users\milan\AppData\Local\Microsoft\Windows\INetCache\Content.Word\IMG_2294.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756" y="3655733"/>
            <a:ext cx="1044023" cy="661665"/>
          </a:xfrm>
          <a:prstGeom prst="rect">
            <a:avLst/>
          </a:prstGeom>
          <a:noFill/>
          <a:ln>
            <a:noFill/>
          </a:ln>
        </p:spPr>
      </p:pic>
      <p:pic>
        <p:nvPicPr>
          <p:cNvPr id="7" name="Slika 6" descr="C:\Users\milan\AppData\Local\Microsoft\Windows\INetCache\Content.Word\IMG_2293.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83730" y="3655733"/>
            <a:ext cx="1094108" cy="661665"/>
          </a:xfrm>
          <a:prstGeom prst="rect">
            <a:avLst/>
          </a:prstGeom>
          <a:noFill/>
          <a:ln>
            <a:noFill/>
          </a:ln>
        </p:spPr>
      </p:pic>
      <p:pic>
        <p:nvPicPr>
          <p:cNvPr id="8" name="Slika 7" descr="C:\Users\milan\AppData\Local\Microsoft\Windows\INetCache\Content.Word\IMG_2296.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5696" y="4689191"/>
            <a:ext cx="1254860" cy="858668"/>
          </a:xfrm>
          <a:prstGeom prst="rect">
            <a:avLst/>
          </a:prstGeom>
          <a:noFill/>
          <a:ln>
            <a:noFill/>
          </a:ln>
        </p:spPr>
      </p:pic>
    </p:spTree>
    <p:extLst>
      <p:ext uri="{BB962C8B-B14F-4D97-AF65-F5344CB8AC3E}">
        <p14:creationId xmlns:p14="http://schemas.microsoft.com/office/powerpoint/2010/main" val="3355545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1239</TotalTime>
  <Words>330</Words>
  <Application>Microsoft Office PowerPoint</Application>
  <PresentationFormat>Po meri</PresentationFormat>
  <Paragraphs>67</Paragraphs>
  <Slides>2</Slides>
  <Notes>0</Notes>
  <HiddenSlides>0</HiddenSlides>
  <MMClips>0</MMClips>
  <ScaleCrop>false</ScaleCrop>
  <HeadingPairs>
    <vt:vector size="4" baseType="variant">
      <vt:variant>
        <vt:lpstr>Tema</vt:lpstr>
      </vt:variant>
      <vt:variant>
        <vt:i4>1</vt:i4>
      </vt:variant>
      <vt:variant>
        <vt:lpstr>Naslovi diapozitivov</vt:lpstr>
      </vt:variant>
      <vt:variant>
        <vt:i4>2</vt:i4>
      </vt:variant>
    </vt:vector>
  </HeadingPairs>
  <TitlesOfParts>
    <vt:vector size="3" baseType="lpstr">
      <vt:lpstr>Brin</vt:lpstr>
      <vt:lpstr>Od pola do pola</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milan</cp:lastModifiedBy>
  <cp:revision>92</cp:revision>
  <dcterms:created xsi:type="dcterms:W3CDTF">2017-10-14T19:14:33Z</dcterms:created>
  <dcterms:modified xsi:type="dcterms:W3CDTF">2018-04-11T19:27:39Z</dcterms:modified>
</cp:coreProperties>
</file>